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1" r:id="rId36"/>
    <p:sldId id="292" r:id="rId37"/>
    <p:sldId id="293" r:id="rId38"/>
    <p:sldId id="294" r:id="rId39"/>
    <p:sldId id="295" r:id="rId4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3695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5410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67447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59225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3688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10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765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649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8618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21558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7710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4A16852C-1717-42DD-A52B-7BA45A584D91}" type="datetimeFigureOut">
              <a:rPr lang="tr-TR" smtClean="0"/>
              <a:t>9.11.2016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C09BDAF-E848-4FA6-96A0-CC7D358CAC42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5030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İşletim Sistemleri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Proses Senkronizasyonu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54757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Ölümcül Kitlenme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Aynı kaynakları kullanan prosesler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Birinin istediği kaynağı bir diğeri tutuyor ve bırakmıyor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Proseslerin hiç biri ilerleyemez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 smtClean="0"/>
              <a:t>PA 						</a:t>
            </a:r>
            <a:r>
              <a:rPr lang="tr-TR" dirty="0"/>
              <a:t>PB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al(k1</a:t>
            </a:r>
            <a:r>
              <a:rPr lang="tr-TR" dirty="0" smtClean="0"/>
              <a:t>);						</a:t>
            </a:r>
            <a:r>
              <a:rPr lang="tr-TR" dirty="0"/>
              <a:t>al(k2);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tr-TR" dirty="0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tr-TR" dirty="0"/>
              <a:t>al(k2); ⇐ k2’yi </a:t>
            </a:r>
            <a:r>
              <a:rPr lang="tr-TR" dirty="0" smtClean="0"/>
              <a:t>bekler 			   	al(k1</a:t>
            </a:r>
            <a:r>
              <a:rPr lang="tr-TR" dirty="0"/>
              <a:t>); ⇐ k1’i bekler</a:t>
            </a:r>
          </a:p>
          <a:p>
            <a:r>
              <a:rPr lang="tr-TR" dirty="0" smtClean="0"/>
              <a:t>  </a:t>
            </a:r>
          </a:p>
          <a:p>
            <a:endParaRPr lang="tr-TR" dirty="0"/>
          </a:p>
          <a:p>
            <a:r>
              <a:rPr lang="tr-TR" dirty="0" smtClean="0"/>
              <a:t>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297885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nb-NO" dirty="0" smtClean="0"/>
              <a:t>Aynı </a:t>
            </a:r>
            <a:r>
              <a:rPr lang="nb-NO" dirty="0"/>
              <a:t>ortak verilere erişen prosesler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Sonuç</a:t>
            </a:r>
            <a:r>
              <a:rPr lang="tr-TR" dirty="0"/>
              <a:t>, proseslerin çalışma hızına ve sıralarına bağlı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Farklı </a:t>
            </a:r>
            <a:r>
              <a:rPr lang="tr-TR" dirty="0"/>
              <a:t>çalışmalarda farklı sonuçlar </a:t>
            </a:r>
            <a:r>
              <a:rPr lang="tr-TR" dirty="0" smtClean="0"/>
              <a:t>üretilebilir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87653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Açlık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tr-TR" dirty="0" smtClean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Aynı </a:t>
            </a:r>
            <a:r>
              <a:rPr lang="tr-TR" dirty="0"/>
              <a:t>kaynakları kullanan prosesler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Bazı </a:t>
            </a:r>
            <a:r>
              <a:rPr lang="tr-TR" dirty="0"/>
              <a:t>proseslerin bekledikleri kaynaklara hiç </a:t>
            </a:r>
            <a:r>
              <a:rPr lang="tr-TR" dirty="0" smtClean="0"/>
              <a:t>erişememe durumu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Bekleyen </a:t>
            </a:r>
            <a:r>
              <a:rPr lang="tr-TR" dirty="0"/>
              <a:t>prosesler sonsuz beklemeye </a:t>
            </a:r>
            <a:r>
              <a:rPr lang="tr-TR" dirty="0" smtClean="0"/>
              <a:t>girebilir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71542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Prosesler Arasında Paylaşma Yoluyla İşbirliği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Paylaşılan </a:t>
            </a:r>
            <a:r>
              <a:rPr lang="tr-TR" dirty="0"/>
              <a:t>değişken / dosya / veri tabanı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prosesler </a:t>
            </a:r>
            <a:r>
              <a:rPr lang="tr-TR" dirty="0"/>
              <a:t>birbirlerinin ürettiği verileri kullanabilir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Karşılıklı </a:t>
            </a:r>
            <a:r>
              <a:rPr lang="tr-TR" dirty="0"/>
              <a:t>dışlama gerekli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Senkronizasyon </a:t>
            </a:r>
            <a:r>
              <a:rPr lang="tr-TR" dirty="0"/>
              <a:t>gerekebilir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Sorunlar</a:t>
            </a:r>
            <a:r>
              <a:rPr lang="tr-TR" dirty="0"/>
              <a:t>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ölümcül </a:t>
            </a:r>
            <a:r>
              <a:rPr lang="tr-TR" dirty="0"/>
              <a:t>kilitlenme,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yarış</a:t>
            </a:r>
            <a:endParaRPr lang="tr-TR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açlık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082809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Prosesler Arasında Paylaşma Yoluyla İşbirliği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İki tür erişim:</a:t>
            </a:r>
          </a:p>
          <a:p>
            <a:r>
              <a:rPr lang="tr-TR" dirty="0"/>
              <a:t>– yazma</a:t>
            </a:r>
          </a:p>
          <a:p>
            <a:r>
              <a:rPr lang="tr-TR" dirty="0"/>
              <a:t>– okuma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Yazmada </a:t>
            </a:r>
            <a:r>
              <a:rPr lang="tr-TR" dirty="0"/>
              <a:t>karşılıklı dışlama olmalı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Okuma </a:t>
            </a:r>
            <a:r>
              <a:rPr lang="tr-TR" dirty="0"/>
              <a:t>için karşılıklı dışlama gereksiz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Veri </a:t>
            </a:r>
            <a:r>
              <a:rPr lang="tr-TR" dirty="0"/>
              <a:t>tutarlılığı sağlanması amacıyla,</a:t>
            </a:r>
          </a:p>
          <a:p>
            <a:r>
              <a:rPr lang="tr-TR" dirty="0" smtClean="0"/>
              <a:t> 	kritik </a:t>
            </a:r>
            <a:r>
              <a:rPr lang="tr-TR" dirty="0"/>
              <a:t>bölgeler var</a:t>
            </a:r>
          </a:p>
          <a:p>
            <a:r>
              <a:rPr lang="tr-TR" dirty="0" smtClean="0"/>
              <a:t> 	senkronizasyon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64725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Senkronizasyon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Proseslerin </a:t>
            </a:r>
            <a:r>
              <a:rPr lang="tr-TR" dirty="0"/>
              <a:t>yürütülme sıraları önceden kestirilemez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Proseslerin </a:t>
            </a:r>
            <a:r>
              <a:rPr lang="tr-TR" dirty="0"/>
              <a:t>üretecekleri sonuçlar çalışma sıralarına </a:t>
            </a:r>
            <a:r>
              <a:rPr lang="tr-TR" dirty="0" smtClean="0"/>
              <a:t>bağlı olmamalıdır</a:t>
            </a:r>
          </a:p>
          <a:p>
            <a:pPr>
              <a:buFont typeface="Wingdings" panose="05000000000000000000" pitchFamily="2" charset="2"/>
              <a:buChar char="Ø"/>
            </a:pPr>
            <a:endParaRPr lang="tr-TR" dirty="0"/>
          </a:p>
          <a:p>
            <a:r>
              <a:rPr lang="tr-TR" b="1" dirty="0" smtClean="0"/>
              <a:t>Örnek</a:t>
            </a:r>
            <a:r>
              <a:rPr lang="tr-TR" b="1" dirty="0"/>
              <a:t>: </a:t>
            </a:r>
            <a:r>
              <a:rPr lang="tr-TR" dirty="0"/>
              <a:t>Bir P1 prosesi bir P2 prosesinin ürettiği </a:t>
            </a:r>
            <a:r>
              <a:rPr lang="tr-TR" dirty="0" smtClean="0"/>
              <a:t>bir sonucu </a:t>
            </a:r>
            <a:r>
              <a:rPr lang="tr-TR" dirty="0"/>
              <a:t>kullanıp işlem yapacaksa, P2’nin işini </a:t>
            </a:r>
            <a:r>
              <a:rPr lang="tr-TR" dirty="0" smtClean="0"/>
              <a:t>bitirip sonucunu </a:t>
            </a:r>
            <a:r>
              <a:rPr lang="tr-TR" dirty="0"/>
              <a:t>üretmesini beklemeli</a:t>
            </a:r>
          </a:p>
        </p:txBody>
      </p:sp>
    </p:spTree>
    <p:extLst>
      <p:ext uri="{BB962C8B-B14F-4D97-AF65-F5344CB8AC3E}">
        <p14:creationId xmlns:p14="http://schemas.microsoft.com/office/powerpoint/2010/main" val="4112414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Prosesler Arasında Paylaşma Yoluyla İşbirliği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97280" y="1845734"/>
            <a:ext cx="4247452" cy="4023360"/>
          </a:xfrm>
        </p:spPr>
        <p:txBody>
          <a:bodyPr>
            <a:normAutofit/>
          </a:bodyPr>
          <a:lstStyle/>
          <a:p>
            <a:r>
              <a:rPr lang="pl-PL" b="1" i="1" u="sng" dirty="0"/>
              <a:t>Örnek: </a:t>
            </a:r>
            <a:r>
              <a:rPr lang="pl-PL" dirty="0"/>
              <a:t>a=b korunacak, başta a=1, b=1</a:t>
            </a:r>
          </a:p>
          <a:p>
            <a:r>
              <a:rPr lang="tr-TR" dirty="0"/>
              <a:t>P1: a=a+1;</a:t>
            </a:r>
          </a:p>
          <a:p>
            <a:r>
              <a:rPr lang="tr-TR" dirty="0"/>
              <a:t>b=b+1;</a:t>
            </a:r>
          </a:p>
          <a:p>
            <a:r>
              <a:rPr lang="tr-TR" dirty="0"/>
              <a:t>P2: b=2*b;</a:t>
            </a:r>
          </a:p>
          <a:p>
            <a:r>
              <a:rPr lang="tr-TR" dirty="0"/>
              <a:t>a=2*a;</a:t>
            </a:r>
          </a:p>
          <a:p>
            <a:r>
              <a:rPr lang="tr-TR" dirty="0"/>
              <a:t>• Sıralı çalışırsa sonuçta</a:t>
            </a:r>
          </a:p>
          <a:p>
            <a:r>
              <a:rPr lang="tr-TR" dirty="0"/>
              <a:t>a=4 ve b=4 √</a:t>
            </a:r>
          </a:p>
          <a:p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736080" y="1845734"/>
            <a:ext cx="4247452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tr-TR" dirty="0" smtClean="0"/>
          </a:p>
          <a:p>
            <a:r>
              <a:rPr lang="tr-TR" dirty="0" smtClean="0"/>
              <a:t>a=a+1</a:t>
            </a:r>
            <a:r>
              <a:rPr lang="tr-TR" dirty="0"/>
              <a:t>;</a:t>
            </a:r>
          </a:p>
          <a:p>
            <a:r>
              <a:rPr lang="tr-TR" dirty="0"/>
              <a:t>b=2*b;</a:t>
            </a:r>
          </a:p>
          <a:p>
            <a:r>
              <a:rPr lang="tr-TR" dirty="0"/>
              <a:t>b=b+1;</a:t>
            </a:r>
          </a:p>
          <a:p>
            <a:r>
              <a:rPr lang="tr-TR" dirty="0"/>
              <a:t>a=2*a;</a:t>
            </a:r>
          </a:p>
          <a:p>
            <a:r>
              <a:rPr lang="tr-TR" dirty="0"/>
              <a:t>• Bu sırayla çalışırsa sonuçta</a:t>
            </a:r>
          </a:p>
          <a:p>
            <a:r>
              <a:rPr lang="tr-TR" dirty="0"/>
              <a:t>a=4 ve b=3 </a:t>
            </a:r>
            <a:r>
              <a:rPr lang="el-GR" dirty="0"/>
              <a:t>Χ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204222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Prosesler Arasında Haberleşme Yoluyla İşbirliği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►Mesaj </a:t>
            </a:r>
            <a:r>
              <a:rPr lang="tr-TR" dirty="0"/>
              <a:t>aktarımı yoluyla haberleşme</a:t>
            </a:r>
          </a:p>
          <a:p>
            <a:r>
              <a:rPr lang="tr-TR" dirty="0"/>
              <a:t>– Karşılıklı dışlama gerekli değil</a:t>
            </a:r>
          </a:p>
          <a:p>
            <a:r>
              <a:rPr lang="tr-TR" dirty="0"/>
              <a:t>►Ölümcül kilitlenme olabilir</a:t>
            </a:r>
          </a:p>
          <a:p>
            <a:r>
              <a:rPr lang="tr-TR" dirty="0"/>
              <a:t>– Birbirinden mesaj bekleyen prosesler</a:t>
            </a:r>
          </a:p>
          <a:p>
            <a:r>
              <a:rPr lang="tr-TR" dirty="0"/>
              <a:t>►Açlık olabilir</a:t>
            </a:r>
          </a:p>
          <a:p>
            <a:r>
              <a:rPr lang="tr-TR" dirty="0"/>
              <a:t>– İki proses arasında mesajlaşır, üçüncü bir proses bu </a:t>
            </a:r>
            <a:r>
              <a:rPr lang="tr-TR" dirty="0" smtClean="0"/>
              <a:t>iki prosesten </a:t>
            </a:r>
            <a:r>
              <a:rPr lang="tr-TR" dirty="0"/>
              <a:t>birinden mesaj bekler</a:t>
            </a:r>
          </a:p>
        </p:txBody>
      </p:sp>
    </p:spTree>
    <p:extLst>
      <p:ext uri="{BB962C8B-B14F-4D97-AF65-F5344CB8AC3E}">
        <p14:creationId xmlns:p14="http://schemas.microsoft.com/office/powerpoint/2010/main" val="26054807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Karşılıklı Dışlama İçin Gerekenler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►Bir kaynağa ilişkin kritik bölgede sadece bir </a:t>
            </a:r>
            <a:r>
              <a:rPr lang="tr-TR" dirty="0" smtClean="0"/>
              <a:t>proses bulunabilir</a:t>
            </a:r>
            <a:endParaRPr lang="tr-TR" dirty="0"/>
          </a:p>
          <a:p>
            <a:r>
              <a:rPr lang="tr-TR" dirty="0"/>
              <a:t>►Kritik olmayan bölgesinde birdenbire sonlanan bir </a:t>
            </a:r>
            <a:r>
              <a:rPr lang="tr-TR" dirty="0" smtClean="0"/>
              <a:t>proses diğer </a:t>
            </a:r>
            <a:r>
              <a:rPr lang="tr-TR" dirty="0"/>
              <a:t>prosesleri etkilememeli</a:t>
            </a:r>
          </a:p>
          <a:p>
            <a:r>
              <a:rPr lang="tr-TR" dirty="0"/>
              <a:t>►Ölümcül kilitlenme ve açlık </a:t>
            </a:r>
            <a:r>
              <a:rPr lang="tr-TR" dirty="0" smtClean="0"/>
              <a:t>olmamalı</a:t>
            </a:r>
          </a:p>
          <a:p>
            <a:r>
              <a:rPr lang="tr-TR" dirty="0"/>
              <a:t>►Kullanan başka bir proses yoksa kritik bölgesine </a:t>
            </a:r>
            <a:r>
              <a:rPr lang="tr-TR" dirty="0" smtClean="0"/>
              <a:t>girmek isteyen </a:t>
            </a:r>
            <a:r>
              <a:rPr lang="tr-TR" dirty="0"/>
              <a:t>proses bekletilmemelidir.</a:t>
            </a:r>
          </a:p>
          <a:p>
            <a:r>
              <a:rPr lang="tr-TR" dirty="0"/>
              <a:t>►Proses sayısı ve proseslerin bağıl hızları ile ilgili </a:t>
            </a:r>
            <a:r>
              <a:rPr lang="tr-TR" dirty="0" smtClean="0"/>
              <a:t>kabuller yapılmamalıdır</a:t>
            </a:r>
            <a:r>
              <a:rPr lang="tr-TR" dirty="0"/>
              <a:t>.</a:t>
            </a:r>
          </a:p>
          <a:p>
            <a:r>
              <a:rPr lang="tr-TR" dirty="0"/>
              <a:t>►Bir proses kritik bölgesi içinde sonsuza </a:t>
            </a:r>
            <a:r>
              <a:rPr lang="tr-TR" dirty="0" smtClean="0"/>
              <a:t>kadar kalamamalıdır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54977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Yazılım ve Donanım Desteğiyle Karşılıklı Dışlama: Semaforlar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Prosesler arasında işaretleşme için semafor adı </a:t>
            </a:r>
            <a:r>
              <a:rPr lang="tr-TR" dirty="0" smtClean="0"/>
              <a:t>verilen özel </a:t>
            </a:r>
            <a:r>
              <a:rPr lang="tr-TR" dirty="0"/>
              <a:t>bir değişken kullanılır.</a:t>
            </a:r>
          </a:p>
          <a:p>
            <a:r>
              <a:rPr lang="tr-TR" dirty="0"/>
              <a:t>►Semafor değişkeninin artmasını bekleyen prosesler </a:t>
            </a:r>
            <a:r>
              <a:rPr lang="tr-TR" dirty="0" smtClean="0"/>
              <a:t>askıya alınır</a:t>
            </a:r>
            <a:r>
              <a:rPr lang="tr-TR" dirty="0"/>
              <a:t>.</a:t>
            </a:r>
          </a:p>
          <a:p>
            <a:r>
              <a:rPr lang="tr-TR" dirty="0"/>
              <a:t>– </a:t>
            </a:r>
            <a:r>
              <a:rPr lang="tr-TR" dirty="0" err="1"/>
              <a:t>signal</a:t>
            </a:r>
            <a:r>
              <a:rPr lang="tr-TR" dirty="0"/>
              <a:t>(sem)</a:t>
            </a:r>
          </a:p>
          <a:p>
            <a:r>
              <a:rPr lang="tr-TR" dirty="0"/>
              <a:t>– </a:t>
            </a:r>
            <a:r>
              <a:rPr lang="tr-TR" dirty="0" err="1"/>
              <a:t>wait</a:t>
            </a:r>
            <a:r>
              <a:rPr lang="tr-TR" dirty="0"/>
              <a:t>(sem)</a:t>
            </a:r>
          </a:p>
          <a:p>
            <a:r>
              <a:rPr lang="da-DK" dirty="0"/>
              <a:t>►</a:t>
            </a:r>
            <a:r>
              <a:rPr lang="da-DK" i="1" dirty="0"/>
              <a:t>wait </a:t>
            </a:r>
            <a:r>
              <a:rPr lang="da-DK" dirty="0"/>
              <a:t>ve </a:t>
            </a:r>
            <a:r>
              <a:rPr lang="da-DK" i="1" dirty="0"/>
              <a:t>signal </a:t>
            </a:r>
            <a:r>
              <a:rPr lang="da-DK" dirty="0"/>
              <a:t>işlemleri kesilemez</a:t>
            </a:r>
          </a:p>
          <a:p>
            <a:r>
              <a:rPr lang="tr-TR" dirty="0"/>
              <a:t>►Bir semafor üzerinde bekleyen prosesler bir </a:t>
            </a:r>
            <a:r>
              <a:rPr lang="tr-TR" dirty="0" smtClean="0"/>
              <a:t>kuyrukta tutulur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72218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 Zamanlılık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Eş </a:t>
            </a:r>
            <a:r>
              <a:rPr lang="tr-TR" dirty="0"/>
              <a:t>zamanlı prosesler olması durumunda bazı </a:t>
            </a:r>
            <a:r>
              <a:rPr lang="tr-TR" dirty="0" smtClean="0"/>
              <a:t>tasarım konuları </a:t>
            </a:r>
            <a:r>
              <a:rPr lang="tr-TR" dirty="0"/>
              <a:t>önem kazanır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pPr marL="0" indent="0">
              <a:buNone/>
            </a:pPr>
            <a:r>
              <a:rPr lang="tr-TR" dirty="0"/>
              <a:t>– Prosesler arası haberleşme</a:t>
            </a:r>
          </a:p>
          <a:p>
            <a:pPr marL="0" indent="0">
              <a:buNone/>
            </a:pPr>
            <a:r>
              <a:rPr lang="tr-TR" dirty="0"/>
              <a:t>– Kaynak paylaşımı</a:t>
            </a:r>
          </a:p>
          <a:p>
            <a:pPr marL="0" indent="0">
              <a:buNone/>
            </a:pPr>
            <a:r>
              <a:rPr lang="tr-TR" dirty="0"/>
              <a:t>– Birden fazla prosesin senkronizasyonu</a:t>
            </a:r>
          </a:p>
          <a:p>
            <a:pPr marL="0" indent="0">
              <a:buNone/>
            </a:pPr>
            <a:r>
              <a:rPr lang="tr-TR" dirty="0"/>
              <a:t>– İşlemci zamanı ataması</a:t>
            </a:r>
          </a:p>
        </p:txBody>
      </p:sp>
    </p:spTree>
    <p:extLst>
      <p:ext uri="{BB962C8B-B14F-4D97-AF65-F5344CB8AC3E}">
        <p14:creationId xmlns:p14="http://schemas.microsoft.com/office/powerpoint/2010/main" val="35434872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Semaforlar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Semafor tamsayı değer alabilen bir değişkendir</a:t>
            </a:r>
          </a:p>
          <a:p>
            <a:r>
              <a:rPr lang="tr-TR" dirty="0"/>
              <a:t>– Başlangıç değeri ≥0 olabilir</a:t>
            </a:r>
          </a:p>
          <a:p>
            <a:r>
              <a:rPr lang="tr-TR" dirty="0"/>
              <a:t>– </a:t>
            </a:r>
            <a:r>
              <a:rPr lang="tr-TR" i="1" dirty="0" err="1"/>
              <a:t>wait</a:t>
            </a:r>
            <a:r>
              <a:rPr lang="tr-TR" i="1" dirty="0"/>
              <a:t> </a:t>
            </a:r>
            <a:r>
              <a:rPr lang="tr-TR" dirty="0"/>
              <a:t>işlemi semaforun değerini bir eksiltir.</a:t>
            </a:r>
          </a:p>
          <a:p>
            <a:r>
              <a:rPr lang="tr-TR" dirty="0"/>
              <a:t>– </a:t>
            </a:r>
            <a:r>
              <a:rPr lang="tr-TR" i="1" dirty="0" err="1"/>
              <a:t>signal</a:t>
            </a:r>
            <a:r>
              <a:rPr lang="tr-TR" i="1" dirty="0"/>
              <a:t> </a:t>
            </a:r>
            <a:r>
              <a:rPr lang="tr-TR" dirty="0"/>
              <a:t>işlemi semaforun değerini bir arttırır.</a:t>
            </a:r>
          </a:p>
          <a:p>
            <a:r>
              <a:rPr lang="tr-TR" dirty="0"/>
              <a:t>►Bu iki yol dışında semaforun değerini </a:t>
            </a:r>
            <a:r>
              <a:rPr lang="tr-TR" dirty="0" smtClean="0"/>
              <a:t>değiştirmek mümkün </a:t>
            </a:r>
            <a:r>
              <a:rPr lang="tr-TR" dirty="0"/>
              <a:t>değildir</a:t>
            </a:r>
            <a:r>
              <a:rPr lang="tr-TR" dirty="0" smtClean="0"/>
              <a:t>.</a:t>
            </a:r>
          </a:p>
          <a:p>
            <a:r>
              <a:rPr lang="tr-TR" dirty="0"/>
              <a:t>►Sadece 0 veya 1 değerini alabilen semaforlara </a:t>
            </a:r>
            <a:r>
              <a:rPr lang="tr-TR" b="1" dirty="0" smtClean="0"/>
              <a:t>ikili semafor </a:t>
            </a:r>
            <a:r>
              <a:rPr lang="tr-TR" dirty="0"/>
              <a:t>adı verilir.</a:t>
            </a:r>
          </a:p>
          <a:p>
            <a:r>
              <a:rPr lang="nn-NO" dirty="0"/>
              <a:t>► Herhangi bir tamsayı değeri alabilen semaforlara </a:t>
            </a:r>
            <a:r>
              <a:rPr lang="nn-NO" b="1" dirty="0" smtClean="0"/>
              <a:t>sayma</a:t>
            </a:r>
            <a:r>
              <a:rPr lang="tr-TR" b="1" dirty="0" smtClean="0"/>
              <a:t> semaforu </a:t>
            </a:r>
            <a:r>
              <a:rPr lang="tr-TR" dirty="0"/>
              <a:t>adı verilir.</a:t>
            </a:r>
          </a:p>
        </p:txBody>
      </p:sp>
    </p:spTree>
    <p:extLst>
      <p:ext uri="{BB962C8B-B14F-4D97-AF65-F5344CB8AC3E}">
        <p14:creationId xmlns:p14="http://schemas.microsoft.com/office/powerpoint/2010/main" val="2812352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Semafor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87274" y="1845734"/>
            <a:ext cx="5780208" cy="4514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157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İkili Semafor</a:t>
            </a:r>
            <a:endParaRPr lang="tr-TR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17660" y="1866148"/>
            <a:ext cx="5841165" cy="4766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09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Semaforlar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4274713" cy="3622138"/>
          </a:xfrm>
        </p:spPr>
        <p:txBody>
          <a:bodyPr>
            <a:normAutofit/>
          </a:bodyPr>
          <a:lstStyle/>
          <a:p>
            <a:r>
              <a:rPr lang="tr-TR" dirty="0"/>
              <a:t>semafor s = 1;</a:t>
            </a:r>
          </a:p>
          <a:p>
            <a:r>
              <a:rPr lang="tr-TR" dirty="0"/>
              <a:t>P1()</a:t>
            </a:r>
          </a:p>
          <a:p>
            <a:r>
              <a:rPr lang="tr-TR" dirty="0" err="1"/>
              <a:t>begin</a:t>
            </a:r>
            <a:endParaRPr lang="tr-TR" dirty="0"/>
          </a:p>
          <a:p>
            <a:pPr marL="201168" lvl="1" indent="0">
              <a:buNone/>
            </a:pPr>
            <a:r>
              <a:rPr lang="tr-TR" sz="2000" dirty="0" smtClean="0"/>
              <a:t>	&lt;</a:t>
            </a:r>
            <a:r>
              <a:rPr lang="tr-TR" sz="2000" i="1" dirty="0"/>
              <a:t>KB olmayan </a:t>
            </a:r>
            <a:r>
              <a:rPr lang="tr-TR" sz="2000" i="1" dirty="0" smtClean="0"/>
              <a:t>kod</a:t>
            </a:r>
            <a:r>
              <a:rPr lang="tr-TR" sz="2000" dirty="0" smtClean="0"/>
              <a:t>&gt;</a:t>
            </a:r>
          </a:p>
          <a:p>
            <a:pPr marL="201168" lvl="1" indent="0">
              <a:buNone/>
            </a:pPr>
            <a:r>
              <a:rPr lang="tr-TR" sz="2000" dirty="0"/>
              <a:t>	</a:t>
            </a:r>
            <a:r>
              <a:rPr lang="tr-TR" sz="2000" dirty="0" err="1" smtClean="0"/>
              <a:t>wait</a:t>
            </a:r>
            <a:r>
              <a:rPr lang="tr-TR" sz="2000" dirty="0" smtClean="0"/>
              <a:t>(s);</a:t>
            </a:r>
          </a:p>
          <a:p>
            <a:pPr marL="201168" lvl="1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&lt;</a:t>
            </a:r>
            <a:r>
              <a:rPr lang="tr-TR" sz="2000" i="1" dirty="0"/>
              <a:t>KB </a:t>
            </a:r>
            <a:r>
              <a:rPr lang="tr-TR" sz="2000" i="1" dirty="0" smtClean="0"/>
              <a:t>işlemleri</a:t>
            </a:r>
            <a:r>
              <a:rPr lang="tr-TR" sz="2000" dirty="0" smtClean="0"/>
              <a:t>&gt;</a:t>
            </a:r>
          </a:p>
          <a:p>
            <a:pPr marL="201168" lvl="1" indent="0">
              <a:buNone/>
            </a:pPr>
            <a:r>
              <a:rPr lang="tr-TR" sz="2000" dirty="0"/>
              <a:t>	</a:t>
            </a:r>
            <a:r>
              <a:rPr lang="tr-TR" sz="2000" dirty="0" err="1" smtClean="0"/>
              <a:t>signal</a:t>
            </a:r>
            <a:r>
              <a:rPr lang="tr-TR" sz="2000" dirty="0" smtClean="0"/>
              <a:t>(s);</a:t>
            </a:r>
          </a:p>
          <a:p>
            <a:pPr marL="201168" lvl="1" indent="0">
              <a:buNone/>
            </a:pPr>
            <a:r>
              <a:rPr lang="tr-TR" sz="2000" dirty="0"/>
              <a:t>	</a:t>
            </a:r>
            <a:r>
              <a:rPr lang="tr-TR" sz="2000" dirty="0" smtClean="0"/>
              <a:t>&lt;</a:t>
            </a:r>
            <a:r>
              <a:rPr lang="tr-TR" sz="2000" i="1" dirty="0"/>
              <a:t>KB olmayan kod</a:t>
            </a:r>
            <a:r>
              <a:rPr lang="tr-TR" sz="2000" dirty="0"/>
              <a:t>&gt;</a:t>
            </a:r>
          </a:p>
          <a:p>
            <a:r>
              <a:rPr lang="tr-TR" dirty="0" err="1"/>
              <a:t>end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100500" y="5604714"/>
            <a:ext cx="10055180" cy="7083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/>
              <a:t>KB: Kritik Bölge</a:t>
            </a:r>
          </a:p>
          <a:p>
            <a:pPr marL="0" indent="0">
              <a:buNone/>
            </a:pPr>
            <a:r>
              <a:rPr lang="tr-TR" sz="2000" dirty="0"/>
              <a:t>• İkiden fazla proses de aynı kaynaklar üzerinde </a:t>
            </a:r>
            <a:r>
              <a:rPr lang="tr-TR" sz="2000" dirty="0" smtClean="0"/>
              <a:t>çalışıyor olabilir</a:t>
            </a:r>
            <a:r>
              <a:rPr lang="tr-TR" sz="2000" dirty="0"/>
              <a:t>.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771067" y="1862115"/>
            <a:ext cx="4274713" cy="39720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/>
              <a:t>semafor s = 1;</a:t>
            </a:r>
          </a:p>
          <a:p>
            <a:pPr marL="0" indent="0">
              <a:buNone/>
            </a:pPr>
            <a:r>
              <a:rPr lang="tr-TR" sz="2000" dirty="0"/>
              <a:t>P2()</a:t>
            </a:r>
          </a:p>
          <a:p>
            <a:pPr marL="0" indent="0">
              <a:buNone/>
            </a:pPr>
            <a:r>
              <a:rPr lang="tr-TR" sz="2000" dirty="0" err="1"/>
              <a:t>begin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	&lt;</a:t>
            </a:r>
            <a:r>
              <a:rPr lang="tr-TR" sz="2000" i="1" dirty="0"/>
              <a:t>KB olmayan kod</a:t>
            </a:r>
            <a:r>
              <a:rPr lang="tr-TR" sz="2000" dirty="0"/>
              <a:t>&gt;</a:t>
            </a:r>
          </a:p>
          <a:p>
            <a:pPr marL="0" indent="0">
              <a:buNone/>
            </a:pPr>
            <a:r>
              <a:rPr lang="tr-TR" sz="2000" dirty="0" smtClean="0"/>
              <a:t>	</a:t>
            </a:r>
            <a:r>
              <a:rPr lang="tr-TR" sz="2000" dirty="0" err="1" smtClean="0"/>
              <a:t>wait</a:t>
            </a:r>
            <a:r>
              <a:rPr lang="tr-TR" sz="2000" dirty="0" smtClean="0"/>
              <a:t>(s</a:t>
            </a:r>
            <a:r>
              <a:rPr lang="tr-TR" sz="2000" dirty="0"/>
              <a:t>);</a:t>
            </a:r>
          </a:p>
          <a:p>
            <a:pPr marL="0" indent="0">
              <a:buNone/>
            </a:pPr>
            <a:r>
              <a:rPr lang="tr-TR" sz="2000" dirty="0" smtClean="0"/>
              <a:t>	&lt;</a:t>
            </a:r>
            <a:r>
              <a:rPr lang="tr-TR" sz="2000" i="1" dirty="0"/>
              <a:t>KB işlemleri</a:t>
            </a:r>
            <a:r>
              <a:rPr lang="tr-TR" sz="2000" dirty="0"/>
              <a:t>&gt;</a:t>
            </a:r>
          </a:p>
          <a:p>
            <a:pPr marL="0" indent="0">
              <a:buNone/>
            </a:pPr>
            <a:r>
              <a:rPr lang="tr-TR" sz="2000" dirty="0" smtClean="0"/>
              <a:t>	</a:t>
            </a:r>
            <a:r>
              <a:rPr lang="tr-TR" sz="2000" dirty="0" err="1" smtClean="0"/>
              <a:t>signal</a:t>
            </a:r>
            <a:r>
              <a:rPr lang="tr-TR" sz="2000" dirty="0" smtClean="0"/>
              <a:t>(s);	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	&lt;</a:t>
            </a:r>
            <a:r>
              <a:rPr lang="tr-TR" sz="2000" i="1" dirty="0"/>
              <a:t>KB olmayan kod</a:t>
            </a:r>
            <a:r>
              <a:rPr lang="tr-TR" sz="2000" dirty="0"/>
              <a:t>&gt;</a:t>
            </a:r>
          </a:p>
          <a:p>
            <a:pPr marL="0" indent="0">
              <a:buNone/>
            </a:pPr>
            <a:r>
              <a:rPr lang="tr-TR" sz="2000" dirty="0" err="1"/>
              <a:t>end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05884887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Örnek: Üretici Tüketici Problemi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► </a:t>
            </a:r>
            <a:r>
              <a:rPr lang="tr-TR" dirty="0" smtClean="0"/>
              <a:t>Bir </a:t>
            </a:r>
            <a:r>
              <a:rPr lang="tr-TR" dirty="0"/>
              <a:t>veya daha fazla sayıda </a:t>
            </a:r>
            <a:r>
              <a:rPr lang="tr-TR" i="1" dirty="0"/>
              <a:t>üretici </a:t>
            </a:r>
            <a:r>
              <a:rPr lang="tr-TR" dirty="0"/>
              <a:t>ürettikleri veriyi </a:t>
            </a:r>
            <a:r>
              <a:rPr lang="tr-TR" dirty="0" smtClean="0"/>
              <a:t>bir tampon </a:t>
            </a:r>
            <a:r>
              <a:rPr lang="tr-TR" dirty="0"/>
              <a:t>alana koyar</a:t>
            </a:r>
          </a:p>
          <a:p>
            <a:r>
              <a:rPr lang="tr-TR" dirty="0"/>
              <a:t>► </a:t>
            </a:r>
            <a:r>
              <a:rPr lang="tr-TR" dirty="0" smtClean="0"/>
              <a:t>Tek </a:t>
            </a:r>
            <a:r>
              <a:rPr lang="tr-TR" dirty="0"/>
              <a:t>bir </a:t>
            </a:r>
            <a:r>
              <a:rPr lang="tr-TR" i="1" dirty="0"/>
              <a:t>tüketici </a:t>
            </a:r>
            <a:r>
              <a:rPr lang="tr-TR" dirty="0"/>
              <a:t>verileri birer birer bu tampon alandan </a:t>
            </a:r>
            <a:r>
              <a:rPr lang="tr-TR" dirty="0" smtClean="0"/>
              <a:t>alır ve </a:t>
            </a:r>
            <a:r>
              <a:rPr lang="tr-TR" dirty="0"/>
              <a:t>kullanır</a:t>
            </a:r>
          </a:p>
          <a:p>
            <a:r>
              <a:rPr lang="tr-TR" dirty="0"/>
              <a:t>►Tampon boyu </a:t>
            </a:r>
            <a:r>
              <a:rPr lang="tr-TR" dirty="0" smtClean="0"/>
              <a:t>sınırsız</a:t>
            </a:r>
          </a:p>
          <a:p>
            <a:r>
              <a:rPr lang="tr-TR" dirty="0"/>
              <a:t>►Belirli bir anda sadece bir üretici veya tüketici </a:t>
            </a:r>
            <a:r>
              <a:rPr lang="tr-TR" dirty="0" smtClean="0"/>
              <a:t>tampon alana erişebilir</a:t>
            </a:r>
          </a:p>
          <a:p>
            <a:pPr marL="384048" lvl="2" indent="0">
              <a:buNone/>
            </a:pPr>
            <a:r>
              <a:rPr lang="tr-TR" dirty="0"/>
              <a:t>	</a:t>
            </a:r>
            <a:r>
              <a:rPr lang="tr-TR" sz="2000" dirty="0" smtClean="0"/>
              <a:t>karşılıklı </a:t>
            </a:r>
            <a:r>
              <a:rPr lang="tr-TR" sz="2000" dirty="0"/>
              <a:t>dışlama</a:t>
            </a:r>
          </a:p>
          <a:p>
            <a:r>
              <a:rPr lang="tr-TR" dirty="0"/>
              <a:t>►Hazır veri yoksa, tüketici bekler</a:t>
            </a:r>
          </a:p>
          <a:p>
            <a:r>
              <a:rPr lang="tr-TR" dirty="0" smtClean="0"/>
              <a:t>	senkronizasyon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13667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Örnek: Üretici Tüketici Problemi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263203" y="1822450"/>
            <a:ext cx="3875468" cy="4351338"/>
          </a:xfrm>
        </p:spPr>
        <p:txBody>
          <a:bodyPr/>
          <a:lstStyle/>
          <a:p>
            <a:r>
              <a:rPr lang="tr-TR" dirty="0" err="1"/>
              <a:t>producer</a:t>
            </a:r>
            <a:r>
              <a:rPr lang="tr-TR" dirty="0"/>
              <a:t>:</a:t>
            </a:r>
          </a:p>
          <a:p>
            <a:r>
              <a:rPr lang="tr-TR" dirty="0" err="1"/>
              <a:t>while</a:t>
            </a:r>
            <a:r>
              <a:rPr lang="tr-TR" dirty="0"/>
              <a:t> (</a:t>
            </a:r>
            <a:r>
              <a:rPr lang="tr-TR" dirty="0" err="1"/>
              <a:t>true</a:t>
            </a:r>
            <a:r>
              <a:rPr lang="tr-TR" dirty="0"/>
              <a:t>) {</a:t>
            </a:r>
          </a:p>
          <a:p>
            <a:r>
              <a:rPr lang="tr-TR" dirty="0"/>
              <a:t>/* </a:t>
            </a:r>
            <a:r>
              <a:rPr lang="tr-TR" dirty="0" err="1"/>
              <a:t>produce</a:t>
            </a:r>
            <a:r>
              <a:rPr lang="tr-TR" dirty="0"/>
              <a:t> </a:t>
            </a:r>
            <a:r>
              <a:rPr lang="tr-TR" dirty="0" err="1"/>
              <a:t>item</a:t>
            </a:r>
            <a:r>
              <a:rPr lang="tr-TR" dirty="0"/>
              <a:t> v */</a:t>
            </a:r>
          </a:p>
          <a:p>
            <a:r>
              <a:rPr lang="tr-TR" dirty="0"/>
              <a:t>b[in] = v;</a:t>
            </a:r>
          </a:p>
          <a:p>
            <a:r>
              <a:rPr lang="tr-TR" dirty="0"/>
              <a:t>in++;</a:t>
            </a:r>
          </a:p>
          <a:p>
            <a:r>
              <a:rPr lang="tr-TR" dirty="0"/>
              <a:t>}</a:t>
            </a: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914882" y="1825625"/>
            <a:ext cx="387546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000" dirty="0" err="1"/>
              <a:t>consumer</a:t>
            </a:r>
            <a:r>
              <a:rPr lang="tr-TR" sz="2000" dirty="0"/>
              <a:t>:</a:t>
            </a:r>
          </a:p>
          <a:p>
            <a:pPr marL="0" indent="0">
              <a:buNone/>
            </a:pPr>
            <a:r>
              <a:rPr lang="tr-TR" sz="2000" dirty="0" err="1"/>
              <a:t>while</a:t>
            </a:r>
            <a:r>
              <a:rPr lang="tr-TR" sz="2000" dirty="0"/>
              <a:t> (</a:t>
            </a:r>
            <a:r>
              <a:rPr lang="tr-TR" sz="2000" dirty="0" err="1"/>
              <a:t>true</a:t>
            </a:r>
            <a:r>
              <a:rPr lang="tr-TR" sz="2000" dirty="0"/>
              <a:t>) {</a:t>
            </a:r>
          </a:p>
          <a:p>
            <a:pPr marL="0" indent="0">
              <a:buNone/>
            </a:pPr>
            <a:r>
              <a:rPr lang="tr-TR" sz="2000" dirty="0" err="1"/>
              <a:t>while</a:t>
            </a:r>
            <a:r>
              <a:rPr lang="tr-TR" sz="2000" dirty="0"/>
              <a:t> (in &lt;= </a:t>
            </a:r>
            <a:r>
              <a:rPr lang="tr-TR" sz="2000" dirty="0" err="1"/>
              <a:t>out</a:t>
            </a:r>
            <a:r>
              <a:rPr lang="tr-TR" sz="2000" dirty="0"/>
              <a:t>)</a:t>
            </a:r>
          </a:p>
          <a:p>
            <a:pPr marL="0" indent="0">
              <a:buNone/>
            </a:pPr>
            <a:r>
              <a:rPr lang="tr-TR" sz="2000" dirty="0"/>
              <a:t>/*do </a:t>
            </a:r>
            <a:r>
              <a:rPr lang="tr-TR" sz="2000" dirty="0" err="1"/>
              <a:t>nothing</a:t>
            </a:r>
            <a:r>
              <a:rPr lang="tr-TR" sz="2000" dirty="0"/>
              <a:t> */;</a:t>
            </a:r>
          </a:p>
          <a:p>
            <a:pPr marL="0" indent="0">
              <a:buNone/>
            </a:pPr>
            <a:r>
              <a:rPr lang="tr-TR" sz="2000" dirty="0"/>
              <a:t>w = b[</a:t>
            </a:r>
            <a:r>
              <a:rPr lang="tr-TR" sz="2000" dirty="0" err="1"/>
              <a:t>out</a:t>
            </a:r>
            <a:r>
              <a:rPr lang="tr-TR" sz="2000" dirty="0"/>
              <a:t>];</a:t>
            </a:r>
          </a:p>
          <a:p>
            <a:pPr marL="0" indent="0">
              <a:buNone/>
            </a:pPr>
            <a:r>
              <a:rPr lang="tr-TR" sz="2000" dirty="0" err="1"/>
              <a:t>out</a:t>
            </a:r>
            <a:r>
              <a:rPr lang="tr-TR" sz="2000" dirty="0"/>
              <a:t>++;</a:t>
            </a:r>
          </a:p>
          <a:p>
            <a:pPr marL="0" indent="0">
              <a:buNone/>
            </a:pPr>
            <a:r>
              <a:rPr lang="tr-TR" sz="2000" dirty="0"/>
              <a:t>/* </a:t>
            </a:r>
            <a:r>
              <a:rPr lang="tr-TR" sz="2000" dirty="0" err="1"/>
              <a:t>consume</a:t>
            </a:r>
            <a:r>
              <a:rPr lang="tr-TR" sz="2000" dirty="0"/>
              <a:t> </a:t>
            </a:r>
            <a:r>
              <a:rPr lang="tr-TR" sz="2000" dirty="0" err="1"/>
              <a:t>item</a:t>
            </a:r>
            <a:r>
              <a:rPr lang="tr-TR" sz="2000" dirty="0"/>
              <a:t> w */</a:t>
            </a:r>
          </a:p>
          <a:p>
            <a:pPr marL="0" indent="0">
              <a:buNone/>
            </a:pPr>
            <a:r>
              <a:rPr lang="tr-TR" sz="2000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920482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Örnek: Üretici Tüketici Problemi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3463345" cy="435133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semafor s=1;</a:t>
            </a:r>
          </a:p>
          <a:p>
            <a:r>
              <a:rPr lang="tr-TR" dirty="0"/>
              <a:t>semafor n=0;</a:t>
            </a:r>
          </a:p>
          <a:p>
            <a:r>
              <a:rPr lang="tr-TR" b="1" dirty="0" err="1"/>
              <a:t>uretici</a:t>
            </a:r>
            <a:r>
              <a:rPr lang="tr-TR" b="1" dirty="0" smtClean="0"/>
              <a:t>()</a:t>
            </a:r>
          </a:p>
          <a:p>
            <a:pPr marL="201168" lvl="1" indent="0">
              <a:buNone/>
            </a:pPr>
            <a:r>
              <a:rPr lang="tr-TR" dirty="0" err="1" smtClean="0"/>
              <a:t>begin</a:t>
            </a:r>
            <a:r>
              <a:rPr lang="tr-TR" dirty="0" smtClean="0"/>
              <a:t>  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err="1" smtClean="0"/>
              <a:t>while</a:t>
            </a:r>
            <a:r>
              <a:rPr lang="tr-TR" dirty="0" smtClean="0"/>
              <a:t>(</a:t>
            </a:r>
            <a:r>
              <a:rPr lang="tr-TR" dirty="0" err="1" smtClean="0"/>
              <a:t>true</a:t>
            </a:r>
            <a:r>
              <a:rPr lang="tr-TR" dirty="0" smtClean="0"/>
              <a:t>) 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err="1" smtClean="0"/>
              <a:t>begin</a:t>
            </a:r>
            <a:r>
              <a:rPr lang="tr-TR" dirty="0" smtClean="0"/>
              <a:t> 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uret</a:t>
            </a:r>
            <a:r>
              <a:rPr lang="tr-TR" dirty="0" smtClean="0"/>
              <a:t>();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wait</a:t>
            </a:r>
            <a:r>
              <a:rPr lang="tr-TR" dirty="0" smtClean="0"/>
              <a:t>(s);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tampona_ekle</a:t>
            </a:r>
            <a:r>
              <a:rPr lang="tr-TR" dirty="0" smtClean="0"/>
              <a:t>();		</a:t>
            </a:r>
            <a:r>
              <a:rPr lang="tr-TR" dirty="0" err="1" smtClean="0"/>
              <a:t>signal</a:t>
            </a:r>
            <a:r>
              <a:rPr lang="tr-TR" dirty="0" smtClean="0"/>
              <a:t>(s);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smtClean="0"/>
              <a:t>	</a:t>
            </a:r>
            <a:r>
              <a:rPr lang="tr-TR" dirty="0" err="1" smtClean="0"/>
              <a:t>signal</a:t>
            </a:r>
            <a:r>
              <a:rPr lang="tr-TR" dirty="0" smtClean="0"/>
              <a:t>(n);</a:t>
            </a:r>
          </a:p>
          <a:p>
            <a:pPr marL="201168" lvl="1" indent="0">
              <a:buNone/>
            </a:pPr>
            <a:r>
              <a:rPr lang="tr-TR" dirty="0"/>
              <a:t>	</a:t>
            </a:r>
            <a:r>
              <a:rPr lang="tr-TR" dirty="0" smtClean="0"/>
              <a:t> </a:t>
            </a:r>
            <a:r>
              <a:rPr lang="tr-TR" dirty="0" err="1" smtClean="0"/>
              <a:t>end</a:t>
            </a:r>
            <a:endParaRPr lang="tr-TR" dirty="0" smtClean="0"/>
          </a:p>
          <a:p>
            <a:pPr marL="201168" lvl="1" indent="0">
              <a:buNone/>
            </a:pPr>
            <a:r>
              <a:rPr lang="tr-TR" dirty="0" err="1" smtClean="0"/>
              <a:t>end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837607" y="1825625"/>
            <a:ext cx="4186708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dirty="0"/>
              <a:t>semafor s=1;</a:t>
            </a:r>
          </a:p>
          <a:p>
            <a:pPr marL="0" indent="0">
              <a:buNone/>
            </a:pPr>
            <a:r>
              <a:rPr lang="tr-TR" dirty="0"/>
              <a:t>semafor n=0;</a:t>
            </a:r>
          </a:p>
          <a:p>
            <a:pPr marL="0" indent="0">
              <a:buNone/>
            </a:pPr>
            <a:r>
              <a:rPr lang="tr-TR" b="1" dirty="0" err="1"/>
              <a:t>tuketici</a:t>
            </a:r>
            <a:r>
              <a:rPr lang="tr-TR" b="1" dirty="0"/>
              <a:t>()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  <a:r>
              <a:rPr lang="tr-TR" dirty="0" err="1" smtClean="0"/>
              <a:t>begin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while</a:t>
            </a:r>
            <a:r>
              <a:rPr lang="tr-TR" dirty="0" smtClean="0"/>
              <a:t>(</a:t>
            </a:r>
            <a:r>
              <a:rPr lang="tr-TR" dirty="0" err="1" smtClean="0"/>
              <a:t>true</a:t>
            </a:r>
            <a:r>
              <a:rPr lang="tr-TR" dirty="0"/>
              <a:t>)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begin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wait</a:t>
            </a:r>
            <a:r>
              <a:rPr lang="tr-TR" dirty="0" smtClean="0"/>
              <a:t>(n</a:t>
            </a:r>
            <a:r>
              <a:rPr lang="tr-TR" dirty="0"/>
              <a:t>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wait</a:t>
            </a:r>
            <a:r>
              <a:rPr lang="tr-TR" dirty="0" smtClean="0"/>
              <a:t>(s);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tampondan_al</a:t>
            </a:r>
            <a:r>
              <a:rPr lang="tr-TR" dirty="0" smtClean="0"/>
              <a:t>();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signal</a:t>
            </a:r>
            <a:r>
              <a:rPr lang="tr-TR" dirty="0" smtClean="0"/>
              <a:t>(s</a:t>
            </a:r>
            <a:r>
              <a:rPr lang="tr-TR" dirty="0"/>
              <a:t>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tuket</a:t>
            </a:r>
            <a:r>
              <a:rPr lang="tr-TR" dirty="0"/>
              <a:t>();</a:t>
            </a:r>
          </a:p>
          <a:p>
            <a:pPr marL="0" indent="0">
              <a:buNone/>
            </a:pPr>
            <a:r>
              <a:rPr lang="tr-TR" dirty="0" smtClean="0"/>
              <a:t>	</a:t>
            </a:r>
            <a:r>
              <a:rPr lang="tr-TR" dirty="0" err="1" smtClean="0"/>
              <a:t>end</a:t>
            </a:r>
            <a:endParaRPr lang="tr-TR" dirty="0"/>
          </a:p>
          <a:p>
            <a:pPr marL="0" indent="0">
              <a:buNone/>
            </a:pPr>
            <a:r>
              <a:rPr lang="tr-TR" dirty="0" err="1"/>
              <a:t>end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100023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Örnek: Okuyucu Yazıcı Problemi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►Birden fazla okuyucu dosyadan okuma yapabilir.</a:t>
            </a:r>
          </a:p>
          <a:p>
            <a:r>
              <a:rPr lang="tr-TR" dirty="0"/>
              <a:t>►Bir anda sadece bir yazıcı dosyaya yazma yapabilir </a:t>
            </a:r>
            <a:r>
              <a:rPr lang="tr-TR" dirty="0" smtClean="0"/>
              <a:t>⇒ karşılıklı </a:t>
            </a:r>
            <a:r>
              <a:rPr lang="tr-TR" dirty="0"/>
              <a:t>dışlama</a:t>
            </a:r>
          </a:p>
          <a:p>
            <a:r>
              <a:rPr lang="tr-TR" dirty="0"/>
              <a:t>►Bir yazıcı dosyaya yazıyorsa okuyucu aynı </a:t>
            </a:r>
            <a:r>
              <a:rPr lang="tr-TR" dirty="0" smtClean="0"/>
              <a:t>anda okuyamaz </a:t>
            </a:r>
            <a:r>
              <a:rPr lang="tr-TR" dirty="0"/>
              <a:t>⇒ karşılıklı dışlama</a:t>
            </a:r>
          </a:p>
        </p:txBody>
      </p:sp>
    </p:spTree>
    <p:extLst>
      <p:ext uri="{BB962C8B-B14F-4D97-AF65-F5344CB8AC3E}">
        <p14:creationId xmlns:p14="http://schemas.microsoft.com/office/powerpoint/2010/main" val="11272161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Semafor ile ilgili tutulan bilgiler:</a:t>
            </a:r>
          </a:p>
          <a:p>
            <a:r>
              <a:rPr lang="tr-TR" dirty="0"/>
              <a:t>– semaforun değeri</a:t>
            </a:r>
          </a:p>
          <a:p>
            <a:r>
              <a:rPr lang="tr-TR" dirty="0"/>
              <a:t>– semaforun =0 olmasını bekleyen proses sayısı</a:t>
            </a:r>
          </a:p>
          <a:p>
            <a:r>
              <a:rPr lang="tr-TR" dirty="0"/>
              <a:t>– semaforun değerinin artmasını bekleyen proses sayısı</a:t>
            </a:r>
          </a:p>
          <a:p>
            <a:r>
              <a:rPr lang="tr-TR" dirty="0"/>
              <a:t>– semafor üzerinde işlem yapan son prosesin </a:t>
            </a:r>
            <a:r>
              <a:rPr lang="tr-TR" dirty="0" smtClean="0"/>
              <a:t>kimliği (</a:t>
            </a:r>
            <a:r>
              <a:rPr lang="tr-TR" dirty="0" err="1"/>
              <a:t>pid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5371967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►Başlık dosyaları:</a:t>
            </a:r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ipc.h</a:t>
            </a:r>
            <a:endParaRPr lang="tr-TR" dirty="0"/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sem.h</a:t>
            </a:r>
            <a:endParaRPr lang="tr-TR" dirty="0"/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types.h</a:t>
            </a:r>
            <a:endParaRPr lang="tr-TR" dirty="0"/>
          </a:p>
          <a:p>
            <a:r>
              <a:rPr lang="tr-TR" dirty="0"/>
              <a:t>►Yaratma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semget</a:t>
            </a:r>
            <a:r>
              <a:rPr lang="en-US" dirty="0"/>
              <a:t>(</a:t>
            </a:r>
            <a:r>
              <a:rPr lang="en-US" dirty="0" err="1"/>
              <a:t>key_t</a:t>
            </a:r>
            <a:r>
              <a:rPr lang="en-US" dirty="0"/>
              <a:t> key,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nsems,int</a:t>
            </a:r>
            <a:r>
              <a:rPr lang="en-US" dirty="0"/>
              <a:t> </a:t>
            </a:r>
            <a:r>
              <a:rPr lang="en-US" dirty="0" err="1"/>
              <a:t>semflg</a:t>
            </a:r>
            <a:r>
              <a:rPr lang="en-US" dirty="0"/>
              <a:t>);</a:t>
            </a:r>
          </a:p>
          <a:p>
            <a:r>
              <a:rPr lang="tr-TR" dirty="0" err="1"/>
              <a:t>semflag</a:t>
            </a:r>
            <a:r>
              <a:rPr lang="tr-TR" dirty="0"/>
              <a:t> : IPC_CREAT|0700</a:t>
            </a:r>
          </a:p>
        </p:txBody>
      </p:sp>
    </p:spTree>
    <p:extLst>
      <p:ext uri="{BB962C8B-B14F-4D97-AF65-F5344CB8AC3E}">
        <p14:creationId xmlns:p14="http://schemas.microsoft.com/office/powerpoint/2010/main" val="1397634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Çoklu </a:t>
            </a:r>
            <a:r>
              <a:rPr lang="tr-TR" dirty="0"/>
              <a:t>programlı ve tek işlemcili bir sistemde bir </a:t>
            </a:r>
            <a:r>
              <a:rPr lang="tr-TR" dirty="0" smtClean="0"/>
              <a:t>prosesin çalışma </a:t>
            </a:r>
            <a:r>
              <a:rPr lang="tr-TR" dirty="0"/>
              <a:t>hızı öngörülemez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/>
              <a:t>►Diğer proseslerin yaptıklarına bağlıdır.</a:t>
            </a:r>
          </a:p>
          <a:p>
            <a:r>
              <a:rPr lang="tr-TR" dirty="0"/>
              <a:t>►İşletim sisteminin kesmeleri nasıl ele aldığına bağlıdır.</a:t>
            </a:r>
          </a:p>
          <a:p>
            <a:r>
              <a:rPr lang="tr-TR" dirty="0"/>
              <a:t>►İşletim sisteminin iş sıralama yaklaşımına bağlıdır.</a:t>
            </a:r>
          </a:p>
        </p:txBody>
      </p:sp>
    </p:spTree>
    <p:extLst>
      <p:ext uri="{BB962C8B-B14F-4D97-AF65-F5344CB8AC3E}">
        <p14:creationId xmlns:p14="http://schemas.microsoft.com/office/powerpoint/2010/main" val="3912320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►İşlemler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semop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semid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sembuf</a:t>
            </a:r>
            <a:r>
              <a:rPr lang="en-US" dirty="0"/>
              <a:t> *sops</a:t>
            </a:r>
            <a:r>
              <a:rPr lang="en-US" dirty="0" smtClean="0"/>
              <a:t>,</a:t>
            </a:r>
            <a:r>
              <a:rPr lang="tr-TR" dirty="0" smtClean="0"/>
              <a:t> </a:t>
            </a:r>
            <a:r>
              <a:rPr lang="tr-TR" dirty="0" err="1" smtClean="0"/>
              <a:t>unsigned</a:t>
            </a:r>
            <a:r>
              <a:rPr lang="tr-TR" dirty="0" smtClean="0"/>
              <a:t> </a:t>
            </a:r>
            <a:r>
              <a:rPr lang="tr-TR" dirty="0" err="1"/>
              <a:t>nsops</a:t>
            </a:r>
            <a:r>
              <a:rPr lang="tr-TR" dirty="0"/>
              <a:t>);</a:t>
            </a:r>
          </a:p>
          <a:p>
            <a:r>
              <a:rPr lang="tr-TR" dirty="0" err="1"/>
              <a:t>struct</a:t>
            </a:r>
            <a:r>
              <a:rPr lang="tr-TR" dirty="0"/>
              <a:t> </a:t>
            </a:r>
            <a:r>
              <a:rPr lang="tr-TR" dirty="0" err="1"/>
              <a:t>sembuf</a:t>
            </a:r>
            <a:r>
              <a:rPr lang="tr-TR" dirty="0"/>
              <a:t>{</a:t>
            </a:r>
          </a:p>
          <a:p>
            <a:r>
              <a:rPr lang="tr-TR" dirty="0"/>
              <a:t>...</a:t>
            </a:r>
          </a:p>
          <a:p>
            <a:r>
              <a:rPr lang="pt-BR" dirty="0"/>
              <a:t>unsigned short sem_num; /*</a:t>
            </a:r>
            <a:r>
              <a:rPr lang="pt-BR" i="1" dirty="0"/>
              <a:t>numaralama 0 ile baslar</a:t>
            </a:r>
            <a:r>
              <a:rPr lang="pt-BR" dirty="0"/>
              <a:t>*/</a:t>
            </a:r>
          </a:p>
          <a:p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sem_op</a:t>
            </a:r>
            <a:r>
              <a:rPr lang="tr-TR" dirty="0"/>
              <a:t>;</a:t>
            </a:r>
          </a:p>
          <a:p>
            <a:r>
              <a:rPr lang="tr-TR" dirty="0" err="1"/>
              <a:t>short</a:t>
            </a:r>
            <a:r>
              <a:rPr lang="tr-TR" dirty="0"/>
              <a:t> </a:t>
            </a:r>
            <a:r>
              <a:rPr lang="tr-TR" dirty="0" err="1"/>
              <a:t>sem_flg</a:t>
            </a:r>
            <a:r>
              <a:rPr lang="tr-TR" dirty="0"/>
              <a:t>;</a:t>
            </a:r>
          </a:p>
          <a:p>
            <a:r>
              <a:rPr lang="tr-TR" dirty="0"/>
              <a:t>};</a:t>
            </a:r>
          </a:p>
          <a:p>
            <a:r>
              <a:rPr lang="tr-TR" dirty="0" err="1"/>
              <a:t>sem_flg</a:t>
            </a:r>
            <a:r>
              <a:rPr lang="tr-TR" dirty="0"/>
              <a:t>: SEM_UNDO (proses sonlanınca işlemi geri al)</a:t>
            </a:r>
          </a:p>
          <a:p>
            <a:r>
              <a:rPr lang="tr-TR" dirty="0"/>
              <a:t>IPC_NOWAIT (eksiltemeyince hata ver ve dön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387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►Değer kontrolü</a:t>
            </a:r>
          </a:p>
          <a:p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semctl</a:t>
            </a:r>
            <a:r>
              <a:rPr lang="tr-TR" dirty="0"/>
              <a:t>(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semid</a:t>
            </a:r>
            <a:r>
              <a:rPr lang="tr-TR" dirty="0"/>
              <a:t>, 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semnum,int</a:t>
            </a:r>
            <a:r>
              <a:rPr lang="tr-TR" dirty="0"/>
              <a:t> </a:t>
            </a:r>
            <a:r>
              <a:rPr lang="tr-TR" dirty="0" err="1"/>
              <a:t>cmd</a:t>
            </a:r>
            <a:r>
              <a:rPr lang="tr-TR" dirty="0"/>
              <a:t>, </a:t>
            </a:r>
            <a:r>
              <a:rPr lang="tr-TR" dirty="0" err="1"/>
              <a:t>arg</a:t>
            </a:r>
            <a:r>
              <a:rPr lang="tr-TR" dirty="0"/>
              <a:t>);</a:t>
            </a:r>
          </a:p>
          <a:p>
            <a:r>
              <a:rPr lang="tr-TR" dirty="0" err="1"/>
              <a:t>cmd</a:t>
            </a:r>
            <a:r>
              <a:rPr lang="tr-TR" dirty="0"/>
              <a:t>: </a:t>
            </a:r>
            <a:r>
              <a:rPr lang="tr-TR" dirty="0" smtClean="0"/>
              <a:t>IPC_RMID</a:t>
            </a:r>
          </a:p>
          <a:p>
            <a:r>
              <a:rPr lang="tr-TR" dirty="0"/>
              <a:t> </a:t>
            </a:r>
            <a:r>
              <a:rPr lang="tr-TR" dirty="0" smtClean="0"/>
              <a:t>        GETVAL</a:t>
            </a:r>
            <a:endParaRPr lang="tr-TR" dirty="0"/>
          </a:p>
          <a:p>
            <a:r>
              <a:rPr lang="tr-TR" dirty="0" smtClean="0"/>
              <a:t>         SETVAL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67181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Eksiltme işlemi gerçeklemesi</a:t>
            </a:r>
          </a:p>
          <a:p>
            <a:r>
              <a:rPr lang="tr-TR" dirty="0" err="1"/>
              <a:t>void</a:t>
            </a:r>
            <a:r>
              <a:rPr lang="tr-TR" dirty="0"/>
              <a:t> </a:t>
            </a:r>
            <a:r>
              <a:rPr lang="tr-TR" dirty="0" err="1"/>
              <a:t>sem_wait</a:t>
            </a:r>
            <a:r>
              <a:rPr lang="tr-TR" dirty="0"/>
              <a:t>(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semid</a:t>
            </a:r>
            <a:r>
              <a:rPr lang="tr-TR" dirty="0"/>
              <a:t>, 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val</a:t>
            </a:r>
            <a:r>
              <a:rPr lang="tr-TR" dirty="0"/>
              <a:t>)</a:t>
            </a:r>
          </a:p>
          <a:p>
            <a:r>
              <a:rPr lang="tr-TR" dirty="0" smtClean="0"/>
              <a:t>{</a:t>
            </a:r>
          </a:p>
          <a:p>
            <a:r>
              <a:rPr lang="tr-TR" dirty="0"/>
              <a:t> </a:t>
            </a:r>
            <a:r>
              <a:rPr lang="tr-TR" dirty="0" smtClean="0"/>
              <a:t>      </a:t>
            </a:r>
            <a:r>
              <a:rPr lang="tr-TR" dirty="0" err="1" smtClean="0"/>
              <a:t>struct</a:t>
            </a:r>
            <a:r>
              <a:rPr lang="tr-TR" dirty="0" smtClean="0"/>
              <a:t> </a:t>
            </a:r>
            <a:r>
              <a:rPr lang="tr-TR" dirty="0" err="1"/>
              <a:t>sembuf</a:t>
            </a:r>
            <a:r>
              <a:rPr lang="tr-TR" dirty="0"/>
              <a:t> semafor;</a:t>
            </a:r>
          </a:p>
          <a:p>
            <a:r>
              <a:rPr lang="tr-TR" dirty="0" smtClean="0"/>
              <a:t>       </a:t>
            </a:r>
            <a:r>
              <a:rPr lang="tr-TR" dirty="0" err="1" smtClean="0"/>
              <a:t>semafor.sem_num</a:t>
            </a:r>
            <a:r>
              <a:rPr lang="tr-TR" dirty="0" smtClean="0"/>
              <a:t>=0</a:t>
            </a:r>
            <a:r>
              <a:rPr lang="tr-TR" dirty="0"/>
              <a:t>;</a:t>
            </a:r>
          </a:p>
          <a:p>
            <a:r>
              <a:rPr lang="tr-TR" dirty="0" smtClean="0"/>
              <a:t>       </a:t>
            </a:r>
            <a:r>
              <a:rPr lang="tr-TR" dirty="0" err="1" smtClean="0"/>
              <a:t>semafor.sem_op</a:t>
            </a:r>
            <a:r>
              <a:rPr lang="tr-TR" dirty="0"/>
              <a:t>=(-1*</a:t>
            </a:r>
            <a:r>
              <a:rPr lang="tr-TR" dirty="0" err="1"/>
              <a:t>val</a:t>
            </a:r>
            <a:r>
              <a:rPr lang="tr-TR" dirty="0"/>
              <a:t>);</a:t>
            </a:r>
          </a:p>
          <a:p>
            <a:r>
              <a:rPr lang="tr-TR" dirty="0" smtClean="0"/>
              <a:t>       </a:t>
            </a:r>
            <a:r>
              <a:rPr lang="tr-TR" dirty="0" err="1" smtClean="0"/>
              <a:t>semafor.sem_flg</a:t>
            </a:r>
            <a:r>
              <a:rPr lang="tr-TR" dirty="0" smtClean="0"/>
              <a:t>=0</a:t>
            </a:r>
            <a:r>
              <a:rPr lang="tr-TR" dirty="0"/>
              <a:t>;</a:t>
            </a:r>
          </a:p>
          <a:p>
            <a:r>
              <a:rPr lang="tr-TR" dirty="0" smtClean="0"/>
              <a:t>       </a:t>
            </a:r>
            <a:r>
              <a:rPr lang="tr-TR" dirty="0" err="1" smtClean="0"/>
              <a:t>semop</a:t>
            </a:r>
            <a:r>
              <a:rPr lang="tr-TR" dirty="0" smtClean="0"/>
              <a:t>(</a:t>
            </a:r>
            <a:r>
              <a:rPr lang="tr-TR" dirty="0" err="1" smtClean="0"/>
              <a:t>semid</a:t>
            </a:r>
            <a:r>
              <a:rPr lang="tr-TR" dirty="0"/>
              <a:t>, &amp;semafor,1);</a:t>
            </a:r>
          </a:p>
        </p:txBody>
      </p:sp>
    </p:spTree>
    <p:extLst>
      <p:ext uri="{BB962C8B-B14F-4D97-AF65-F5344CB8AC3E}">
        <p14:creationId xmlns:p14="http://schemas.microsoft.com/office/powerpoint/2010/main" val="1974009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Semafor İşlemleri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Artırma işlemi gerçeklemesi</a:t>
            </a:r>
          </a:p>
          <a:p>
            <a:r>
              <a:rPr lang="tr-TR" dirty="0" err="1"/>
              <a:t>void</a:t>
            </a:r>
            <a:r>
              <a:rPr lang="tr-TR" dirty="0"/>
              <a:t> </a:t>
            </a:r>
            <a:r>
              <a:rPr lang="tr-TR" dirty="0" err="1"/>
              <a:t>sem_signal</a:t>
            </a:r>
            <a:r>
              <a:rPr lang="tr-TR" dirty="0"/>
              <a:t>(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semid</a:t>
            </a:r>
            <a:r>
              <a:rPr lang="tr-TR" dirty="0"/>
              <a:t>, 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val</a:t>
            </a:r>
            <a:r>
              <a:rPr lang="tr-TR" dirty="0"/>
              <a:t>)</a:t>
            </a:r>
          </a:p>
          <a:p>
            <a:r>
              <a:rPr lang="tr-TR" dirty="0"/>
              <a:t>{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struct</a:t>
            </a:r>
            <a:r>
              <a:rPr lang="tr-TR" dirty="0" smtClean="0"/>
              <a:t> </a:t>
            </a:r>
            <a:r>
              <a:rPr lang="tr-TR" dirty="0" err="1"/>
              <a:t>sembuf</a:t>
            </a:r>
            <a:r>
              <a:rPr lang="tr-TR" dirty="0"/>
              <a:t> semafor;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semafor.sem_num</a:t>
            </a:r>
            <a:r>
              <a:rPr lang="tr-TR" dirty="0" smtClean="0"/>
              <a:t>=0</a:t>
            </a:r>
            <a:r>
              <a:rPr lang="tr-TR" dirty="0"/>
              <a:t>;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semafor.sem_op</a:t>
            </a:r>
            <a:r>
              <a:rPr lang="tr-TR" dirty="0" smtClean="0"/>
              <a:t>=</a:t>
            </a:r>
            <a:r>
              <a:rPr lang="tr-TR" dirty="0" err="1" smtClean="0"/>
              <a:t>val</a:t>
            </a:r>
            <a:r>
              <a:rPr lang="tr-TR" dirty="0"/>
              <a:t>;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semafor.sem_flg</a:t>
            </a:r>
            <a:r>
              <a:rPr lang="tr-TR" dirty="0" smtClean="0"/>
              <a:t>=0</a:t>
            </a:r>
            <a:r>
              <a:rPr lang="tr-TR" dirty="0"/>
              <a:t>;</a:t>
            </a:r>
          </a:p>
          <a:p>
            <a:r>
              <a:rPr lang="tr-TR" dirty="0" smtClean="0"/>
              <a:t>     </a:t>
            </a:r>
            <a:r>
              <a:rPr lang="tr-TR" dirty="0" err="1" smtClean="0"/>
              <a:t>semop</a:t>
            </a:r>
            <a:r>
              <a:rPr lang="tr-TR" dirty="0" smtClean="0"/>
              <a:t>(</a:t>
            </a:r>
            <a:r>
              <a:rPr lang="tr-TR" dirty="0" err="1" smtClean="0"/>
              <a:t>semid</a:t>
            </a:r>
            <a:r>
              <a:rPr lang="tr-TR" dirty="0"/>
              <a:t>, &amp;semafor,1);</a:t>
            </a:r>
          </a:p>
          <a:p>
            <a:r>
              <a:rPr lang="tr-TR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26382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Sinyal Mekanizması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 </a:t>
            </a:r>
            <a:r>
              <a:rPr lang="tr-TR" dirty="0" smtClean="0"/>
              <a:t>Sinyaller </a:t>
            </a:r>
            <a:r>
              <a:rPr lang="tr-TR" dirty="0"/>
              <a:t>asenkron işaretlerdir</a:t>
            </a:r>
          </a:p>
          <a:p>
            <a:r>
              <a:rPr lang="tr-TR" dirty="0" smtClean="0"/>
              <a:t>     	–  </a:t>
            </a:r>
            <a:r>
              <a:rPr lang="tr-TR" dirty="0"/>
              <a:t>işletim sistemi prosese yollayabilir</a:t>
            </a:r>
          </a:p>
          <a:p>
            <a:r>
              <a:rPr lang="tr-TR" dirty="0" smtClean="0"/>
              <a:t>   	</a:t>
            </a:r>
            <a:r>
              <a:rPr lang="en-US" dirty="0" smtClean="0"/>
              <a:t>– </a:t>
            </a:r>
            <a:r>
              <a:rPr lang="en-US" dirty="0" err="1"/>
              <a:t>bir</a:t>
            </a:r>
            <a:r>
              <a:rPr lang="en-US" dirty="0"/>
              <a:t> proses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başka</a:t>
            </a:r>
            <a:r>
              <a:rPr lang="en-US" dirty="0"/>
              <a:t> </a:t>
            </a:r>
            <a:r>
              <a:rPr lang="en-US" dirty="0" err="1"/>
              <a:t>prosese</a:t>
            </a:r>
            <a:r>
              <a:rPr lang="en-US" dirty="0"/>
              <a:t> </a:t>
            </a:r>
            <a:r>
              <a:rPr lang="en-US" dirty="0" err="1"/>
              <a:t>yollayabilir</a:t>
            </a:r>
            <a:endParaRPr lang="en-US" dirty="0"/>
          </a:p>
          <a:p>
            <a:r>
              <a:rPr lang="tr-TR" dirty="0"/>
              <a:t>►sinyal alınınca yapılacak işler tanımlanır</a:t>
            </a:r>
          </a:p>
          <a:p>
            <a:r>
              <a:rPr lang="sv-SE" dirty="0"/>
              <a:t>►öntanımlı işleri olan sinyaller var</a:t>
            </a:r>
          </a:p>
          <a:p>
            <a:r>
              <a:rPr lang="tr-TR" dirty="0" smtClean="0"/>
              <a:t>   	– </a:t>
            </a:r>
            <a:r>
              <a:rPr lang="tr-TR" dirty="0" err="1"/>
              <a:t>öntanımlı</a:t>
            </a:r>
            <a:r>
              <a:rPr lang="tr-TR" dirty="0"/>
              <a:t> işler değiştirilebilir</a:t>
            </a:r>
          </a:p>
          <a:p>
            <a:r>
              <a:rPr lang="tr-TR" dirty="0" smtClean="0"/>
              <a:t>    	– </a:t>
            </a:r>
            <a:r>
              <a:rPr lang="tr-TR" dirty="0"/>
              <a:t>SIGKILL (9 no.lu) sinyali yakalanamaz</a:t>
            </a:r>
          </a:p>
        </p:txBody>
      </p:sp>
    </p:spTree>
    <p:extLst>
      <p:ext uri="{BB962C8B-B14F-4D97-AF65-F5344CB8AC3E}">
        <p14:creationId xmlns:p14="http://schemas.microsoft.com/office/powerpoint/2010/main" val="31624961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Sinyal Mekanizması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Sinyaller süreçler ile iletişim ve onları denetim araçlarıdır.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Sinyaller </a:t>
            </a:r>
            <a:r>
              <a:rPr lang="tr-TR" dirty="0"/>
              <a:t>b</a:t>
            </a:r>
            <a:r>
              <a:rPr lang="tr-TR" dirty="0" smtClean="0"/>
              <a:t>ir tür özel iletilerdir ve </a:t>
            </a:r>
            <a:r>
              <a:rPr lang="tr-TR" dirty="0" err="1" smtClean="0"/>
              <a:t>eşzamansızdırlar</a:t>
            </a:r>
            <a:r>
              <a:rPr lang="tr-TR" dirty="0" smtClean="0"/>
              <a:t>. Yani bir sürece bir sinyal ulaştığında onu bekletmez hemen işler.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Hangi işlemin veya fonksiyonun ortasındaysa yarıda keser ve sinyali işler.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Her sinyalin sayısal kodu vardır. (</a:t>
            </a:r>
            <a:r>
              <a:rPr lang="tr-TR" dirty="0" err="1" smtClean="0"/>
              <a:t>signal.h</a:t>
            </a:r>
            <a:r>
              <a:rPr lang="tr-TR" dirty="0" smtClean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err="1" smtClean="0"/>
              <a:t>kill</a:t>
            </a:r>
            <a:r>
              <a:rPr lang="tr-TR" dirty="0" smtClean="0"/>
              <a:t> –l : </a:t>
            </a:r>
            <a:r>
              <a:rPr lang="tr-TR" dirty="0" err="1" smtClean="0"/>
              <a:t>signal</a:t>
            </a:r>
            <a:r>
              <a:rPr lang="tr-TR" dirty="0" smtClean="0"/>
              <a:t> çeşitlerini listeler.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0219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da Sinyal Mekanizması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► </a:t>
            </a:r>
            <a:r>
              <a:rPr lang="tr-TR" dirty="0" smtClean="0"/>
              <a:t>Başlık </a:t>
            </a:r>
            <a:r>
              <a:rPr lang="tr-TR" dirty="0"/>
              <a:t>dosyası:</a:t>
            </a:r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types.h</a:t>
            </a:r>
            <a:endParaRPr lang="tr-TR" dirty="0"/>
          </a:p>
          <a:p>
            <a:r>
              <a:rPr lang="tr-TR" dirty="0"/>
              <a:t>– </a:t>
            </a:r>
            <a:r>
              <a:rPr lang="tr-TR" dirty="0" err="1"/>
              <a:t>signal.h</a:t>
            </a:r>
            <a:endParaRPr lang="tr-TR" dirty="0"/>
          </a:p>
          <a:p>
            <a:r>
              <a:rPr lang="tr-TR" dirty="0"/>
              <a:t>►bir sinyal alınınca yapılacak işin bildirilmesi:</a:t>
            </a:r>
          </a:p>
          <a:p>
            <a:r>
              <a:rPr lang="tr-TR" dirty="0"/>
              <a:t>#</a:t>
            </a:r>
            <a:r>
              <a:rPr lang="tr-TR" dirty="0" err="1"/>
              <a:t>typedef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(</a:t>
            </a:r>
            <a:r>
              <a:rPr lang="tr-TR" dirty="0" err="1"/>
              <a:t>sighandler_t</a:t>
            </a:r>
            <a:r>
              <a:rPr lang="tr-TR" dirty="0"/>
              <a:t> *)(</a:t>
            </a:r>
            <a:r>
              <a:rPr lang="tr-TR" dirty="0" err="1"/>
              <a:t>int</a:t>
            </a:r>
            <a:r>
              <a:rPr lang="tr-TR" dirty="0"/>
              <a:t>);</a:t>
            </a:r>
          </a:p>
          <a:p>
            <a:r>
              <a:rPr lang="tr-TR" dirty="0" err="1"/>
              <a:t>sighandler_type</a:t>
            </a:r>
            <a:r>
              <a:rPr lang="tr-TR" dirty="0"/>
              <a:t> </a:t>
            </a:r>
            <a:r>
              <a:rPr lang="tr-TR" dirty="0" err="1"/>
              <a:t>signal</a:t>
            </a:r>
            <a:r>
              <a:rPr lang="tr-TR" dirty="0"/>
              <a:t>(</a:t>
            </a:r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 smtClean="0"/>
              <a:t>signum</a:t>
            </a:r>
            <a:r>
              <a:rPr lang="tr-TR" dirty="0" smtClean="0"/>
              <a:t>, </a:t>
            </a:r>
            <a:r>
              <a:rPr lang="tr-TR" dirty="0" err="1" smtClean="0"/>
              <a:t>sighandler_t</a:t>
            </a:r>
            <a:r>
              <a:rPr lang="tr-TR" dirty="0" smtClean="0"/>
              <a:t> </a:t>
            </a:r>
            <a:r>
              <a:rPr lang="tr-TR" dirty="0" err="1"/>
              <a:t>sighandler</a:t>
            </a:r>
            <a:r>
              <a:rPr lang="tr-TR" dirty="0"/>
              <a:t>);</a:t>
            </a:r>
          </a:p>
          <a:p>
            <a:r>
              <a:rPr lang="tr-TR" dirty="0" err="1"/>
              <a:t>sighandler</a:t>
            </a:r>
            <a:r>
              <a:rPr lang="tr-TR" dirty="0"/>
              <a:t>: SIG_IGN</a:t>
            </a:r>
          </a:p>
          <a:p>
            <a:r>
              <a:rPr lang="tr-TR" dirty="0" smtClean="0"/>
              <a:t>                     SIG_DFL</a:t>
            </a:r>
            <a:endParaRPr lang="tr-TR" dirty="0"/>
          </a:p>
          <a:p>
            <a:r>
              <a:rPr lang="tr-TR" dirty="0"/>
              <a:t>kullanıcı tarafından tanımlanır</a:t>
            </a:r>
          </a:p>
        </p:txBody>
      </p:sp>
    </p:spTree>
    <p:extLst>
      <p:ext uri="{BB962C8B-B14F-4D97-AF65-F5344CB8AC3E}">
        <p14:creationId xmlns:p14="http://schemas.microsoft.com/office/powerpoint/2010/main" val="113632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da Sinyal Mekanizması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 </a:t>
            </a:r>
            <a:r>
              <a:rPr lang="tr-TR" dirty="0" smtClean="0"/>
              <a:t>bir </a:t>
            </a:r>
            <a:r>
              <a:rPr lang="tr-TR" dirty="0"/>
              <a:t>prosesten diğerine sinyal yollama:</a:t>
            </a:r>
          </a:p>
          <a:p>
            <a:r>
              <a:rPr lang="tr-TR" dirty="0" smtClean="0"/>
              <a:t>    </a:t>
            </a:r>
            <a:r>
              <a:rPr lang="sv-SE" dirty="0" smtClean="0"/>
              <a:t>int </a:t>
            </a:r>
            <a:r>
              <a:rPr lang="sv-SE" dirty="0"/>
              <a:t>kill(pid_t pid, int sig);</a:t>
            </a:r>
          </a:p>
          <a:p>
            <a:r>
              <a:rPr lang="tr-TR" dirty="0"/>
              <a:t>►bir sinyal bekleme:</a:t>
            </a:r>
          </a:p>
          <a:p>
            <a:r>
              <a:rPr lang="tr-TR" dirty="0"/>
              <a:t> </a:t>
            </a:r>
            <a:r>
              <a:rPr lang="tr-TR" dirty="0" smtClean="0"/>
              <a:t>   başlık </a:t>
            </a:r>
            <a:r>
              <a:rPr lang="tr-TR" dirty="0"/>
              <a:t>dosyası: </a:t>
            </a:r>
            <a:r>
              <a:rPr lang="tr-TR" dirty="0" err="1"/>
              <a:t>unistd.h</a:t>
            </a:r>
            <a:endParaRPr lang="tr-TR" dirty="0"/>
          </a:p>
          <a:p>
            <a:r>
              <a:rPr lang="tr-TR" dirty="0" smtClean="0"/>
              <a:t>    </a:t>
            </a:r>
            <a:r>
              <a:rPr lang="tr-TR" dirty="0" err="1" smtClean="0"/>
              <a:t>int</a:t>
            </a:r>
            <a:r>
              <a:rPr lang="tr-TR" dirty="0" smtClean="0"/>
              <a:t> </a:t>
            </a:r>
            <a:r>
              <a:rPr lang="tr-TR" dirty="0" err="1"/>
              <a:t>pause</a:t>
            </a:r>
            <a:r>
              <a:rPr lang="tr-TR" dirty="0"/>
              <a:t>(</a:t>
            </a:r>
            <a:r>
              <a:rPr lang="tr-TR" dirty="0" err="1"/>
              <a:t>void</a:t>
            </a:r>
            <a:r>
              <a:rPr lang="tr-TR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171632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Linux da Paylaşılan Bellek Mekanizması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►Birden fazla proses tarafından ortak kullanılan </a:t>
            </a:r>
            <a:r>
              <a:rPr lang="tr-TR" dirty="0" smtClean="0"/>
              <a:t>bellek bölgeleri</a:t>
            </a:r>
            <a:endParaRPr lang="tr-TR" dirty="0"/>
          </a:p>
          <a:p>
            <a:r>
              <a:rPr lang="tr-TR" dirty="0"/>
              <a:t>►Prosesin adres uzayına eklenir</a:t>
            </a:r>
          </a:p>
          <a:p>
            <a:r>
              <a:rPr lang="tr-TR" dirty="0"/>
              <a:t>►Başlık dosyaları:</a:t>
            </a:r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ipc.h</a:t>
            </a:r>
            <a:endParaRPr lang="tr-TR" dirty="0"/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shm.h</a:t>
            </a:r>
            <a:endParaRPr lang="tr-TR" dirty="0"/>
          </a:p>
          <a:p>
            <a:r>
              <a:rPr lang="tr-TR" dirty="0"/>
              <a:t>– </a:t>
            </a:r>
            <a:r>
              <a:rPr lang="tr-TR" dirty="0" err="1"/>
              <a:t>sys</a:t>
            </a:r>
            <a:r>
              <a:rPr lang="tr-TR" dirty="0"/>
              <a:t>/</a:t>
            </a:r>
            <a:r>
              <a:rPr lang="tr-TR" dirty="0" err="1"/>
              <a:t>types.h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7199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Linux da Paylaşılan Bellek Mekanizması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/>
              <a:t>►Paylaşılan bellek bölgesi yaratma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shmget</a:t>
            </a:r>
            <a:r>
              <a:rPr lang="en-US" dirty="0"/>
              <a:t>(</a:t>
            </a:r>
            <a:r>
              <a:rPr lang="en-US" dirty="0" err="1"/>
              <a:t>key_t</a:t>
            </a:r>
            <a:r>
              <a:rPr lang="en-US" dirty="0"/>
              <a:t> key, </a:t>
            </a:r>
            <a:r>
              <a:rPr lang="en-US" dirty="0" err="1"/>
              <a:t>int</a:t>
            </a:r>
            <a:r>
              <a:rPr lang="en-US" dirty="0"/>
              <a:t> size,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shmflag</a:t>
            </a:r>
            <a:r>
              <a:rPr lang="en-US" dirty="0"/>
              <a:t>);</a:t>
            </a:r>
          </a:p>
          <a:p>
            <a:r>
              <a:rPr lang="tr-TR" dirty="0"/>
              <a:t>shmflag:IPC_CREAT|0700</a:t>
            </a:r>
          </a:p>
          <a:p>
            <a:r>
              <a:rPr lang="tr-TR" dirty="0"/>
              <a:t>►Adres uzayına ekleme</a:t>
            </a:r>
          </a:p>
          <a:p>
            <a:r>
              <a:rPr lang="en-US" dirty="0"/>
              <a:t>void *</a:t>
            </a:r>
            <a:r>
              <a:rPr lang="en-US" dirty="0" err="1"/>
              <a:t>shmat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shmid,const</a:t>
            </a:r>
            <a:r>
              <a:rPr lang="en-US" dirty="0"/>
              <a:t> *</a:t>
            </a:r>
            <a:r>
              <a:rPr lang="en-US" dirty="0" err="1"/>
              <a:t>shmaddr,int</a:t>
            </a:r>
            <a:r>
              <a:rPr lang="en-US" dirty="0"/>
              <a:t> </a:t>
            </a:r>
            <a:r>
              <a:rPr lang="en-US" dirty="0" err="1"/>
              <a:t>shmflg</a:t>
            </a:r>
            <a:r>
              <a:rPr lang="en-US" dirty="0"/>
              <a:t>);</a:t>
            </a:r>
          </a:p>
          <a:p>
            <a:r>
              <a:rPr lang="tr-TR" dirty="0"/>
              <a:t>►Adres uzayından çıkarma</a:t>
            </a:r>
          </a:p>
          <a:p>
            <a:r>
              <a:rPr lang="tr-TR" dirty="0" err="1"/>
              <a:t>int</a:t>
            </a:r>
            <a:r>
              <a:rPr lang="tr-TR" dirty="0"/>
              <a:t> </a:t>
            </a:r>
            <a:r>
              <a:rPr lang="tr-TR" dirty="0" err="1"/>
              <a:t>shmdt</a:t>
            </a:r>
            <a:r>
              <a:rPr lang="tr-TR" dirty="0"/>
              <a:t>(</a:t>
            </a:r>
            <a:r>
              <a:rPr lang="tr-TR" dirty="0" err="1"/>
              <a:t>const</a:t>
            </a:r>
            <a:r>
              <a:rPr lang="tr-TR" dirty="0"/>
              <a:t> </a:t>
            </a:r>
            <a:r>
              <a:rPr lang="tr-TR" dirty="0" err="1"/>
              <a:t>void</a:t>
            </a:r>
            <a:r>
              <a:rPr lang="tr-TR" dirty="0"/>
              <a:t> *</a:t>
            </a:r>
            <a:r>
              <a:rPr lang="tr-TR" dirty="0" err="1"/>
              <a:t>shmaddr</a:t>
            </a:r>
            <a:r>
              <a:rPr lang="tr-TR" dirty="0"/>
              <a:t>);</a:t>
            </a:r>
          </a:p>
          <a:p>
            <a:r>
              <a:rPr lang="tr-TR" dirty="0"/>
              <a:t>►Sisteme geri verme</a:t>
            </a:r>
          </a:p>
          <a:p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shmctl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shmid</a:t>
            </a:r>
            <a:r>
              <a:rPr lang="en-US" dirty="0"/>
              <a:t>,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cmd</a:t>
            </a:r>
            <a:r>
              <a:rPr lang="en-US" dirty="0"/>
              <a:t>, </a:t>
            </a:r>
            <a:r>
              <a:rPr lang="en-US" dirty="0" err="1"/>
              <a:t>struct</a:t>
            </a:r>
            <a:r>
              <a:rPr lang="en-US" dirty="0"/>
              <a:t> </a:t>
            </a:r>
            <a:r>
              <a:rPr lang="en-US" dirty="0" err="1"/>
              <a:t>shmid_ds</a:t>
            </a:r>
            <a:r>
              <a:rPr lang="en-US" dirty="0"/>
              <a:t> *</a:t>
            </a:r>
            <a:r>
              <a:rPr lang="en-US" dirty="0" err="1"/>
              <a:t>buf</a:t>
            </a:r>
            <a:r>
              <a:rPr lang="en-US" dirty="0"/>
              <a:t>);</a:t>
            </a:r>
          </a:p>
          <a:p>
            <a:r>
              <a:rPr lang="tr-TR" dirty="0" err="1"/>
              <a:t>cmd:IPC_RMID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43891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Sorunlar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Eş </a:t>
            </a:r>
            <a:r>
              <a:rPr lang="tr-TR" dirty="0"/>
              <a:t>zamanlı çalışan prosesler olması durumunda </a:t>
            </a:r>
            <a:r>
              <a:rPr lang="tr-TR" dirty="0" smtClean="0"/>
              <a:t>dikkat edilmesi </a:t>
            </a:r>
            <a:r>
              <a:rPr lang="tr-TR" dirty="0"/>
              <a:t>gereken noktalar</a:t>
            </a:r>
            <a:r>
              <a:rPr lang="tr-TR" dirty="0" smtClean="0"/>
              <a:t>:</a:t>
            </a:r>
          </a:p>
          <a:p>
            <a:endParaRPr lang="tr-TR" dirty="0"/>
          </a:p>
          <a:p>
            <a:r>
              <a:rPr lang="tr-TR" dirty="0"/>
              <a:t>– Kaynakların paylaşımı (ortak kullanım)</a:t>
            </a:r>
          </a:p>
          <a:p>
            <a:r>
              <a:rPr lang="tr-TR" dirty="0"/>
              <a:t>– Senkronizasyon</a:t>
            </a:r>
          </a:p>
        </p:txBody>
      </p:sp>
    </p:spTree>
    <p:extLst>
      <p:ext uri="{BB962C8B-B14F-4D97-AF65-F5344CB8AC3E}">
        <p14:creationId xmlns:p14="http://schemas.microsoft.com/office/powerpoint/2010/main" val="41104411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Çoklu </a:t>
            </a:r>
            <a:r>
              <a:rPr lang="tr-TR" dirty="0"/>
              <a:t>programlama, tek </a:t>
            </a:r>
            <a:r>
              <a:rPr lang="tr-TR" dirty="0" smtClean="0"/>
              <a:t>işlemci 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* </a:t>
            </a:r>
            <a:r>
              <a:rPr lang="tr-TR" dirty="0" err="1" smtClean="0"/>
              <a:t>pd</a:t>
            </a:r>
            <a:r>
              <a:rPr lang="tr-TR" dirty="0" smtClean="0"/>
              <a:t> </a:t>
            </a:r>
            <a:r>
              <a:rPr lang="tr-TR" dirty="0"/>
              <a:t>paylaşılan değişken</a:t>
            </a:r>
          </a:p>
          <a:p>
            <a:pPr marL="0" indent="0">
              <a:buNone/>
            </a:pPr>
            <a:r>
              <a:rPr lang="tr-TR" dirty="0" smtClean="0"/>
              <a:t>		isle</a:t>
            </a:r>
            <a:r>
              <a:rPr lang="tr-TR" dirty="0"/>
              <a:t>()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begin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pd</a:t>
            </a:r>
            <a:r>
              <a:rPr lang="tr-TR" dirty="0" smtClean="0"/>
              <a:t> </a:t>
            </a:r>
            <a:r>
              <a:rPr lang="tr-TR" dirty="0"/>
              <a:t>= oku();</a:t>
            </a:r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pd</a:t>
            </a:r>
            <a:r>
              <a:rPr lang="tr-TR" dirty="0" smtClean="0"/>
              <a:t> </a:t>
            </a:r>
            <a:r>
              <a:rPr lang="tr-TR" dirty="0"/>
              <a:t>= </a:t>
            </a:r>
            <a:r>
              <a:rPr lang="tr-TR" dirty="0" err="1"/>
              <a:t>pd</a:t>
            </a:r>
            <a:r>
              <a:rPr lang="tr-TR" dirty="0"/>
              <a:t> + 1;</a:t>
            </a:r>
          </a:p>
          <a:p>
            <a:pPr marL="0" indent="0">
              <a:buNone/>
            </a:pPr>
            <a:r>
              <a:rPr lang="tr-TR" dirty="0" smtClean="0"/>
              <a:t>			</a:t>
            </a:r>
            <a:r>
              <a:rPr lang="tr-TR" dirty="0" err="1" smtClean="0"/>
              <a:t>yazdir</a:t>
            </a:r>
            <a:r>
              <a:rPr lang="tr-TR" dirty="0" smtClean="0"/>
              <a:t>(</a:t>
            </a:r>
            <a:r>
              <a:rPr lang="tr-TR" dirty="0" err="1" smtClean="0"/>
              <a:t>pd</a:t>
            </a:r>
            <a:r>
              <a:rPr lang="tr-TR" dirty="0"/>
              <a:t>);</a:t>
            </a:r>
          </a:p>
          <a:p>
            <a:pPr marL="0" indent="0">
              <a:buNone/>
            </a:pPr>
            <a:r>
              <a:rPr lang="tr-TR" dirty="0" smtClean="0"/>
              <a:t>		</a:t>
            </a:r>
            <a:r>
              <a:rPr lang="tr-TR" dirty="0" err="1" smtClean="0"/>
              <a:t>End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r>
              <a:rPr lang="tr-TR" b="1" dirty="0" smtClean="0"/>
              <a:t>Çözüm: </a:t>
            </a:r>
            <a:r>
              <a:rPr lang="tr-TR" dirty="0" smtClean="0"/>
              <a:t>Paylaşılan kaynaklara kontrollü erişim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30457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Proseslerin Etkileşimi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►Prosesler </a:t>
            </a:r>
            <a:r>
              <a:rPr lang="tr-TR" dirty="0"/>
              <a:t>birbirinden habersizdir.</a:t>
            </a:r>
          </a:p>
          <a:p>
            <a:r>
              <a:rPr lang="tr-TR" dirty="0"/>
              <a:t>– rekabet</a:t>
            </a:r>
          </a:p>
          <a:p>
            <a:r>
              <a:rPr lang="tr-TR" dirty="0"/>
              <a:t>►Proseslerin dolaylı olarak birbirlerinden haberleri vardır.</a:t>
            </a:r>
          </a:p>
          <a:p>
            <a:r>
              <a:rPr lang="tr-TR" dirty="0"/>
              <a:t>– Paylaşma yoluyla işbirliği</a:t>
            </a:r>
          </a:p>
          <a:p>
            <a:r>
              <a:rPr lang="tr-TR" dirty="0"/>
              <a:t>►Proseslerin doğrudan birbirlerinden haberi vardır.</a:t>
            </a:r>
          </a:p>
          <a:p>
            <a:r>
              <a:rPr lang="tr-TR" dirty="0"/>
              <a:t>– Haberleşme yoluyla işbirliği</a:t>
            </a:r>
          </a:p>
        </p:txBody>
      </p:sp>
    </p:spTree>
    <p:extLst>
      <p:ext uri="{BB962C8B-B14F-4D97-AF65-F5344CB8AC3E}">
        <p14:creationId xmlns:p14="http://schemas.microsoft.com/office/powerpoint/2010/main" val="2280403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Prosesler arası rekabet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Birbirinden </a:t>
            </a:r>
            <a:r>
              <a:rPr lang="tr-TR" dirty="0"/>
              <a:t>habersiz proseslerin aynı kaynağı (</a:t>
            </a:r>
            <a:r>
              <a:rPr lang="tr-TR" dirty="0" smtClean="0"/>
              <a:t>örneğin bellek</a:t>
            </a:r>
            <a:r>
              <a:rPr lang="tr-TR" dirty="0"/>
              <a:t>, işlemci zamanı) kullanma </a:t>
            </a:r>
            <a:r>
              <a:rPr lang="tr-TR" dirty="0" smtClean="0"/>
              <a:t>istekleri</a:t>
            </a:r>
          </a:p>
          <a:p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/>
              <a:t>İ</a:t>
            </a:r>
            <a:r>
              <a:rPr lang="tr-TR" dirty="0" smtClean="0"/>
              <a:t>şletim </a:t>
            </a:r>
            <a:r>
              <a:rPr lang="tr-TR" dirty="0"/>
              <a:t>sistemi kullanımı </a:t>
            </a:r>
            <a:r>
              <a:rPr lang="tr-TR" dirty="0" smtClean="0"/>
              <a:t>düzenlemeli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nn-NO" dirty="0" smtClean="0"/>
              <a:t>Bir </a:t>
            </a:r>
            <a:r>
              <a:rPr lang="nn-NO" dirty="0"/>
              <a:t>prosesin sonuçları diğerlerinden bağımsız olmalı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Prosesin </a:t>
            </a:r>
            <a:r>
              <a:rPr lang="tr-TR" dirty="0"/>
              <a:t>çalışma süresi etkilenebilir</a:t>
            </a:r>
          </a:p>
        </p:txBody>
      </p:sp>
    </p:spTree>
    <p:extLst>
      <p:ext uri="{BB962C8B-B14F-4D97-AF65-F5344CB8AC3E}">
        <p14:creationId xmlns:p14="http://schemas.microsoft.com/office/powerpoint/2010/main" val="15679692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Prosesler arası rekabet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Karşılıklı dışlama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 </a:t>
            </a:r>
            <a:r>
              <a:rPr lang="tr-TR" dirty="0"/>
              <a:t>Kritik </a:t>
            </a:r>
            <a:r>
              <a:rPr lang="tr-TR" dirty="0" smtClean="0"/>
              <a:t>bölge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 Program kodunun, paylaşılan kaynaklar üzerinde işlem yapılan kısmı.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/>
              <a:t> Belirli bir anda sadece tek bir proses kritik bölgesindeki </a:t>
            </a:r>
            <a:r>
              <a:rPr lang="tr-TR" dirty="0"/>
              <a:t>kodu </a:t>
            </a:r>
            <a:r>
              <a:rPr lang="tr-TR" dirty="0" smtClean="0"/>
              <a:t>yürütebilir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Ölümcül </a:t>
            </a:r>
            <a:r>
              <a:rPr lang="tr-TR" dirty="0"/>
              <a:t>kilitlenme (</a:t>
            </a:r>
            <a:r>
              <a:rPr lang="tr-TR" dirty="0" err="1"/>
              <a:t>deadlock</a:t>
            </a:r>
            <a:r>
              <a:rPr lang="tr-TR" dirty="0" smtClean="0"/>
              <a:t>)</a:t>
            </a:r>
            <a:endParaRPr lang="tr-TR" dirty="0"/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Yarış </a:t>
            </a:r>
            <a:r>
              <a:rPr lang="tr-TR" dirty="0"/>
              <a:t>(</a:t>
            </a:r>
            <a:r>
              <a:rPr lang="tr-TR" dirty="0" err="1"/>
              <a:t>race</a:t>
            </a:r>
            <a:r>
              <a:rPr lang="tr-TR" dirty="0"/>
              <a:t>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tr-TR" dirty="0" smtClean="0"/>
              <a:t>Açlık </a:t>
            </a:r>
            <a:r>
              <a:rPr lang="tr-TR" dirty="0"/>
              <a:t>(</a:t>
            </a:r>
            <a:r>
              <a:rPr lang="tr-TR" dirty="0" err="1"/>
              <a:t>starvation</a:t>
            </a:r>
            <a:r>
              <a:rPr lang="tr-T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92288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Karşılıklı Dışlama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3939862" cy="4351338"/>
          </a:xfrm>
        </p:spPr>
        <p:txBody>
          <a:bodyPr>
            <a:normAutofit/>
          </a:bodyPr>
          <a:lstStyle/>
          <a:p>
            <a:r>
              <a:rPr lang="tr-TR" sz="2400" dirty="0" smtClean="0"/>
              <a:t>P1()</a:t>
            </a:r>
          </a:p>
          <a:p>
            <a:r>
              <a:rPr lang="tr-TR" sz="2400" dirty="0" err="1" smtClean="0"/>
              <a:t>begin</a:t>
            </a:r>
            <a:endParaRPr lang="tr-TR" sz="2400" dirty="0" smtClean="0"/>
          </a:p>
          <a:p>
            <a:pPr marL="201168" lvl="1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&lt;KB olmayan kod&gt;</a:t>
            </a:r>
          </a:p>
          <a:p>
            <a:pPr marL="201168" lvl="1" indent="0">
              <a:buNone/>
            </a:pPr>
            <a:r>
              <a:rPr lang="tr-TR" sz="2400" dirty="0"/>
              <a:t>	</a:t>
            </a:r>
            <a:r>
              <a:rPr lang="tr-TR" sz="2400" dirty="0" err="1" smtClean="0"/>
              <a:t>gir_KB</a:t>
            </a:r>
            <a:r>
              <a:rPr lang="tr-TR" sz="2400" dirty="0" smtClean="0"/>
              <a:t>;</a:t>
            </a:r>
          </a:p>
          <a:p>
            <a:pPr marL="201168" lvl="1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&lt;KB işlemleri&gt;</a:t>
            </a:r>
          </a:p>
          <a:p>
            <a:pPr marL="201168" lvl="1" indent="0">
              <a:buNone/>
            </a:pPr>
            <a:r>
              <a:rPr lang="tr-TR" sz="2400" dirty="0"/>
              <a:t>	</a:t>
            </a:r>
            <a:r>
              <a:rPr lang="tr-TR" sz="2400" dirty="0" err="1" smtClean="0"/>
              <a:t>cik_KB</a:t>
            </a:r>
            <a:r>
              <a:rPr lang="tr-TR" sz="2400" dirty="0" smtClean="0"/>
              <a:t>;</a:t>
            </a:r>
          </a:p>
          <a:p>
            <a:pPr marL="201168" lvl="1" indent="0">
              <a:buNone/>
            </a:pPr>
            <a:r>
              <a:rPr lang="tr-TR" sz="2400" dirty="0"/>
              <a:t>	</a:t>
            </a:r>
            <a:r>
              <a:rPr lang="tr-TR" sz="2400" dirty="0" smtClean="0"/>
              <a:t>&lt;KB olmayan kod&gt;</a:t>
            </a:r>
          </a:p>
          <a:p>
            <a:r>
              <a:rPr lang="tr-TR" sz="2400" dirty="0" err="1" smtClean="0"/>
              <a:t>end</a:t>
            </a:r>
            <a:endParaRPr lang="tr-TR" sz="2400" dirty="0" smtClean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013361" y="1825625"/>
            <a:ext cx="565489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tr-TR" sz="2400" dirty="0" smtClean="0"/>
              <a:t>P2()</a:t>
            </a:r>
          </a:p>
          <a:p>
            <a:pPr marL="0" indent="0">
              <a:buNone/>
            </a:pPr>
            <a:r>
              <a:rPr lang="tr-TR" sz="2400" dirty="0" err="1" smtClean="0"/>
              <a:t>begin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	&lt;KB olmayan kod&gt;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err="1" smtClean="0"/>
              <a:t>gir_KB</a:t>
            </a:r>
            <a:r>
              <a:rPr lang="tr-TR" sz="2400" dirty="0" smtClean="0"/>
              <a:t>;</a:t>
            </a:r>
          </a:p>
          <a:p>
            <a:pPr marL="0" indent="0">
              <a:buNone/>
            </a:pPr>
            <a:r>
              <a:rPr lang="tr-TR" sz="2400" dirty="0" smtClean="0"/>
              <a:t>	&lt;KB işlemleri&gt;</a:t>
            </a:r>
          </a:p>
          <a:p>
            <a:pPr marL="0" indent="0">
              <a:buNone/>
            </a:pPr>
            <a:r>
              <a:rPr lang="tr-TR" sz="2400" dirty="0" smtClean="0"/>
              <a:t>	</a:t>
            </a:r>
            <a:r>
              <a:rPr lang="tr-TR" sz="2400" dirty="0" err="1" smtClean="0"/>
              <a:t>cik_KB</a:t>
            </a:r>
            <a:r>
              <a:rPr lang="tr-TR" sz="2400" dirty="0" smtClean="0"/>
              <a:t>;</a:t>
            </a:r>
          </a:p>
          <a:p>
            <a:pPr marL="0" indent="0">
              <a:buNone/>
            </a:pPr>
            <a:r>
              <a:rPr lang="tr-TR" sz="2400" dirty="0" smtClean="0"/>
              <a:t>	&lt;KB olmayan kod&gt;</a:t>
            </a:r>
          </a:p>
          <a:p>
            <a:pPr marL="0" indent="0">
              <a:buNone/>
            </a:pPr>
            <a:r>
              <a:rPr lang="tr-TR" sz="2400" dirty="0" err="1" smtClean="0"/>
              <a:t>end</a:t>
            </a:r>
            <a:endParaRPr lang="tr-TR" sz="2400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8777617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233</TotalTime>
  <Words>1287</Words>
  <Application>Microsoft Office PowerPoint</Application>
  <PresentationFormat>Geniş ekran</PresentationFormat>
  <Paragraphs>337</Paragraphs>
  <Slides>39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39</vt:i4>
      </vt:variant>
    </vt:vector>
  </HeadingPairs>
  <TitlesOfParts>
    <vt:vector size="44" baseType="lpstr">
      <vt:lpstr>Arial</vt:lpstr>
      <vt:lpstr>Calibri</vt:lpstr>
      <vt:lpstr>Calibri Light</vt:lpstr>
      <vt:lpstr>Wingdings</vt:lpstr>
      <vt:lpstr>Geçmişe bakış</vt:lpstr>
      <vt:lpstr>İşletim Sistemleri</vt:lpstr>
      <vt:lpstr>Eş Zamanlılık</vt:lpstr>
      <vt:lpstr>Sorunlar</vt:lpstr>
      <vt:lpstr>Sorunlar</vt:lpstr>
      <vt:lpstr>Örnek</vt:lpstr>
      <vt:lpstr>Proseslerin Etkileşimi</vt:lpstr>
      <vt:lpstr>Prosesler arası rekabet</vt:lpstr>
      <vt:lpstr>Prosesler arası rekabet</vt:lpstr>
      <vt:lpstr>Karşılıklı Dışlama</vt:lpstr>
      <vt:lpstr>Ölümcül Kitlenme</vt:lpstr>
      <vt:lpstr>Yarış </vt:lpstr>
      <vt:lpstr>Açlık</vt:lpstr>
      <vt:lpstr>Prosesler Arasında Paylaşma Yoluyla İşbirliği</vt:lpstr>
      <vt:lpstr>Prosesler Arasında Paylaşma Yoluyla İşbirliği</vt:lpstr>
      <vt:lpstr>Senkronizasyon</vt:lpstr>
      <vt:lpstr>Prosesler Arasında Paylaşma Yoluyla İşbirliği</vt:lpstr>
      <vt:lpstr>Prosesler Arasında Haberleşme Yoluyla İşbirliği</vt:lpstr>
      <vt:lpstr>Karşılıklı Dışlama İçin Gerekenler</vt:lpstr>
      <vt:lpstr>Yazılım ve Donanım Desteğiyle Karşılıklı Dışlama: Semaforlar</vt:lpstr>
      <vt:lpstr>Semaforlar</vt:lpstr>
      <vt:lpstr>Semafor</vt:lpstr>
      <vt:lpstr>İkili Semafor</vt:lpstr>
      <vt:lpstr>Semaforlar</vt:lpstr>
      <vt:lpstr>Örnek: Üretici Tüketici Problemi</vt:lpstr>
      <vt:lpstr>Örnek: Üretici Tüketici Problemi</vt:lpstr>
      <vt:lpstr>Örnek: Üretici Tüketici Problemi</vt:lpstr>
      <vt:lpstr>Örnek: Okuyucu Yazıcı Problemi</vt:lpstr>
      <vt:lpstr>Linux da Semafor İşlemleri</vt:lpstr>
      <vt:lpstr>Linux da Semafor İşlemleri</vt:lpstr>
      <vt:lpstr>Linux da Semafor İşlemleri</vt:lpstr>
      <vt:lpstr>Linux da Semafor İşlemleri</vt:lpstr>
      <vt:lpstr>Linux da Semafor İşlemleri</vt:lpstr>
      <vt:lpstr>Linux da Semafor İşlemleri</vt:lpstr>
      <vt:lpstr>Linux da Sinyal Mekanizması</vt:lpstr>
      <vt:lpstr>Linux da Sinyal Mekanizması</vt:lpstr>
      <vt:lpstr>Linux da Sinyal Mekanizması</vt:lpstr>
      <vt:lpstr>Linux da Sinyal Mekanizması</vt:lpstr>
      <vt:lpstr>Linux da Paylaşılan Bellek Mekanizması</vt:lpstr>
      <vt:lpstr>Linux da Paylaşılan Bellek Mekanizması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İşletim Sistemleri</dc:title>
  <dc:creator>M.Baltazar</dc:creator>
  <cp:lastModifiedBy>M.Baltazar</cp:lastModifiedBy>
  <cp:revision>11</cp:revision>
  <dcterms:created xsi:type="dcterms:W3CDTF">2016-11-09T16:41:45Z</dcterms:created>
  <dcterms:modified xsi:type="dcterms:W3CDTF">2016-11-09T20:35:29Z</dcterms:modified>
</cp:coreProperties>
</file>